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handoutMasterIdLst>
    <p:handoutMasterId r:id="rId14"/>
  </p:handoutMasterIdLst>
  <p:sldIdLst>
    <p:sldId id="256" r:id="rId2"/>
    <p:sldId id="270" r:id="rId3"/>
    <p:sldId id="261" r:id="rId4"/>
    <p:sldId id="260" r:id="rId5"/>
    <p:sldId id="264" r:id="rId6"/>
    <p:sldId id="262" r:id="rId7"/>
    <p:sldId id="263" r:id="rId8"/>
    <p:sldId id="265" r:id="rId9"/>
    <p:sldId id="266" r:id="rId10"/>
    <p:sldId id="267" r:id="rId11"/>
    <p:sldId id="268" r:id="rId12"/>
  </p:sldIdLst>
  <p:sldSz cx="18288000" cy="10287000"/>
  <p:notesSz cx="9866313" cy="14295438"/>
  <p:embeddedFontLst>
    <p:embeddedFont>
      <p:font typeface="Noto Sans JP Bold" panose="020B0600070205080204" charset="-128"/>
      <p:regular r:id="rId15"/>
    </p:embeddedFont>
    <p:embeddedFont>
      <p:font typeface="Noto Sans JP Heavy" panose="020B0600070205080204" charset="-128"/>
      <p:regular r:id="rId16"/>
    </p:embeddedFont>
    <p:embeddedFont>
      <p:font typeface="Noto Sans JP Medium" panose="020B0600070205080204" charset="-128"/>
      <p:regular r:id="rId17"/>
    </p:embeddedFont>
    <p:embeddedFont>
      <p:font typeface="BIZ UDゴシック" panose="020B0400000000000000" pitchFamily="49" charset="-128"/>
      <p:regular r:id="rId18"/>
      <p:bold r:id="rId19"/>
    </p:embeddedFont>
    <p:embeddedFont>
      <p:font typeface="メイリオ" panose="020B0604030504040204" pitchFamily="50" charset="-128"/>
      <p:regular r:id="rId20"/>
      <p:bold r:id="rId21"/>
      <p:italic r:id="rId22"/>
      <p:boldItalic r:id="rId23"/>
    </p:embeddedFont>
    <p:embeddedFont>
      <p:font typeface="游ゴシック" panose="020B0400000000000000" pitchFamily="50" charset="-128"/>
      <p:regular r:id="rId24"/>
      <p:bold r:id="rId25"/>
    </p:embeddedFont>
    <p:embeddedFont>
      <p:font typeface="游明朝" panose="02020400000000000000" pitchFamily="18" charset="-128"/>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53" autoAdjust="0"/>
    <p:restoredTop sz="92066" autoAdjust="0"/>
  </p:normalViewPr>
  <p:slideViewPr>
    <p:cSldViewPr>
      <p:cViewPr varScale="1">
        <p:scale>
          <a:sx n="68" d="100"/>
          <a:sy n="68" d="100"/>
        </p:scale>
        <p:origin x="76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8" d="100"/>
          <a:sy n="88" d="100"/>
        </p:scale>
        <p:origin x="423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E7E98FC-3001-178F-CFC2-059D9F9837CD}"/>
              </a:ext>
            </a:extLst>
          </p:cNvPr>
          <p:cNvSpPr>
            <a:spLocks noGrp="1"/>
          </p:cNvSpPr>
          <p:nvPr>
            <p:ph type="hdr" sz="quarter"/>
          </p:nvPr>
        </p:nvSpPr>
        <p:spPr>
          <a:xfrm>
            <a:off x="0" y="0"/>
            <a:ext cx="4275138" cy="715963"/>
          </a:xfrm>
          <a:prstGeom prst="rect">
            <a:avLst/>
          </a:prstGeom>
        </p:spPr>
        <p:txBody>
          <a:bodyPr vert="horz" lIns="91424" tIns="45711" rIns="91424" bIns="45711"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542CD169-AB1B-BCCA-6BD0-46D469230F22}"/>
              </a:ext>
            </a:extLst>
          </p:cNvPr>
          <p:cNvSpPr>
            <a:spLocks noGrp="1"/>
          </p:cNvSpPr>
          <p:nvPr>
            <p:ph type="dt" sz="quarter" idx="1"/>
          </p:nvPr>
        </p:nvSpPr>
        <p:spPr>
          <a:xfrm>
            <a:off x="5587999" y="0"/>
            <a:ext cx="4276726" cy="715963"/>
          </a:xfrm>
          <a:prstGeom prst="rect">
            <a:avLst/>
          </a:prstGeom>
        </p:spPr>
        <p:txBody>
          <a:bodyPr vert="horz" lIns="91424" tIns="45711" rIns="91424" bIns="45711" rtlCol="0"/>
          <a:lstStyle>
            <a:lvl1pPr algn="r">
              <a:defRPr sz="1200"/>
            </a:lvl1pPr>
          </a:lstStyle>
          <a:p>
            <a:fld id="{78ECCEB1-8CD8-4DC0-8869-E32F3D697B62}" type="datetimeFigureOut">
              <a:rPr kumimoji="1" lang="ja-JP" altLang="en-US" smtClean="0"/>
              <a:t>2024/4/16</a:t>
            </a:fld>
            <a:endParaRPr kumimoji="1" lang="ja-JP" altLang="en-US"/>
          </a:p>
        </p:txBody>
      </p:sp>
      <p:sp>
        <p:nvSpPr>
          <p:cNvPr id="4" name="フッター プレースホルダー 3">
            <a:extLst>
              <a:ext uri="{FF2B5EF4-FFF2-40B4-BE49-F238E27FC236}">
                <a16:creationId xmlns:a16="http://schemas.microsoft.com/office/drawing/2014/main" id="{958735BA-35D3-F4A4-C637-419AA6852B3F}"/>
              </a:ext>
            </a:extLst>
          </p:cNvPr>
          <p:cNvSpPr>
            <a:spLocks noGrp="1"/>
          </p:cNvSpPr>
          <p:nvPr>
            <p:ph type="ftr" sz="quarter" idx="2"/>
          </p:nvPr>
        </p:nvSpPr>
        <p:spPr>
          <a:xfrm>
            <a:off x="0" y="13579475"/>
            <a:ext cx="4275138" cy="715963"/>
          </a:xfrm>
          <a:prstGeom prst="rect">
            <a:avLst/>
          </a:prstGeom>
        </p:spPr>
        <p:txBody>
          <a:bodyPr vert="horz" lIns="91424" tIns="45711" rIns="91424" bIns="45711"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127543CF-D99F-17D1-9DAC-BC1152AB5BC9}"/>
              </a:ext>
            </a:extLst>
          </p:cNvPr>
          <p:cNvSpPr>
            <a:spLocks noGrp="1"/>
          </p:cNvSpPr>
          <p:nvPr>
            <p:ph type="sldNum" sz="quarter" idx="3"/>
          </p:nvPr>
        </p:nvSpPr>
        <p:spPr>
          <a:xfrm>
            <a:off x="5587999" y="13579475"/>
            <a:ext cx="4276726" cy="715963"/>
          </a:xfrm>
          <a:prstGeom prst="rect">
            <a:avLst/>
          </a:prstGeom>
        </p:spPr>
        <p:txBody>
          <a:bodyPr vert="horz" lIns="91424" tIns="45711" rIns="91424" bIns="45711" rtlCol="0" anchor="b"/>
          <a:lstStyle>
            <a:lvl1pPr algn="r">
              <a:defRPr sz="1200"/>
            </a:lvl1pPr>
          </a:lstStyle>
          <a:p>
            <a:fld id="{54B3F439-14CD-4FC1-9CA3-52D742198249}" type="slidenum">
              <a:rPr kumimoji="1" lang="ja-JP" altLang="en-US" smtClean="0"/>
              <a:t>‹#›</a:t>
            </a:fld>
            <a:endParaRPr kumimoji="1" lang="ja-JP" altLang="en-US"/>
          </a:p>
        </p:txBody>
      </p:sp>
    </p:spTree>
    <p:extLst>
      <p:ext uri="{BB962C8B-B14F-4D97-AF65-F5344CB8AC3E}">
        <p14:creationId xmlns:p14="http://schemas.microsoft.com/office/powerpoint/2010/main" val="6809830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401" cy="717255"/>
          </a:xfrm>
          <a:prstGeom prst="rect">
            <a:avLst/>
          </a:prstGeom>
        </p:spPr>
        <p:txBody>
          <a:bodyPr vert="horz" lIns="138039" tIns="69020" rIns="138039" bIns="69020" rtlCol="0"/>
          <a:lstStyle>
            <a:lvl1pPr algn="l">
              <a:defRPr sz="1700"/>
            </a:lvl1pPr>
          </a:lstStyle>
          <a:p>
            <a:endParaRPr kumimoji="1" lang="ja-JP" altLang="en-US"/>
          </a:p>
        </p:txBody>
      </p:sp>
      <p:sp>
        <p:nvSpPr>
          <p:cNvPr id="3" name="日付プレースホルダー 2"/>
          <p:cNvSpPr>
            <a:spLocks noGrp="1"/>
          </p:cNvSpPr>
          <p:nvPr>
            <p:ph type="dt" idx="1"/>
          </p:nvPr>
        </p:nvSpPr>
        <p:spPr>
          <a:xfrm>
            <a:off x="5588628" y="0"/>
            <a:ext cx="4275401" cy="717255"/>
          </a:xfrm>
          <a:prstGeom prst="rect">
            <a:avLst/>
          </a:prstGeom>
        </p:spPr>
        <p:txBody>
          <a:bodyPr vert="horz" lIns="138039" tIns="69020" rIns="138039" bIns="69020" rtlCol="0"/>
          <a:lstStyle>
            <a:lvl1pPr algn="r">
              <a:defRPr sz="1700"/>
            </a:lvl1pPr>
          </a:lstStyle>
          <a:p>
            <a:fld id="{5B65555B-37EE-47EB-A09D-CBC33311D179}" type="datetimeFigureOut">
              <a:rPr kumimoji="1" lang="ja-JP" altLang="en-US" smtClean="0"/>
              <a:t>2024/4/16</a:t>
            </a:fld>
            <a:endParaRPr kumimoji="1" lang="ja-JP" altLang="en-US"/>
          </a:p>
        </p:txBody>
      </p:sp>
      <p:sp>
        <p:nvSpPr>
          <p:cNvPr id="4" name="スライド イメージ プレースホルダー 3"/>
          <p:cNvSpPr>
            <a:spLocks noGrp="1" noRot="1" noChangeAspect="1"/>
          </p:cNvSpPr>
          <p:nvPr>
            <p:ph type="sldImg" idx="2"/>
          </p:nvPr>
        </p:nvSpPr>
        <p:spPr>
          <a:xfrm>
            <a:off x="649288" y="1789113"/>
            <a:ext cx="8570912" cy="4821237"/>
          </a:xfrm>
          <a:prstGeom prst="rect">
            <a:avLst/>
          </a:prstGeom>
          <a:noFill/>
          <a:ln w="12700">
            <a:solidFill>
              <a:prstClr val="black"/>
            </a:solidFill>
          </a:ln>
        </p:spPr>
        <p:txBody>
          <a:bodyPr vert="horz" lIns="138039" tIns="69020" rIns="138039" bIns="69020" rtlCol="0" anchor="ctr"/>
          <a:lstStyle/>
          <a:p>
            <a:endParaRPr lang="ja-JP" altLang="en-US"/>
          </a:p>
        </p:txBody>
      </p:sp>
      <p:sp>
        <p:nvSpPr>
          <p:cNvPr id="5" name="ノート プレースホルダー 4"/>
          <p:cNvSpPr>
            <a:spLocks noGrp="1"/>
          </p:cNvSpPr>
          <p:nvPr>
            <p:ph type="body" sz="quarter" idx="3"/>
          </p:nvPr>
        </p:nvSpPr>
        <p:spPr>
          <a:xfrm>
            <a:off x="986632" y="6879680"/>
            <a:ext cx="7893050" cy="5628829"/>
          </a:xfrm>
          <a:prstGeom prst="rect">
            <a:avLst/>
          </a:prstGeom>
        </p:spPr>
        <p:txBody>
          <a:bodyPr vert="horz" lIns="138039" tIns="69020" rIns="138039" bIns="690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3578186"/>
            <a:ext cx="4275401" cy="717254"/>
          </a:xfrm>
          <a:prstGeom prst="rect">
            <a:avLst/>
          </a:prstGeom>
        </p:spPr>
        <p:txBody>
          <a:bodyPr vert="horz" lIns="138039" tIns="69020" rIns="138039" bIns="69020" rtlCol="0" anchor="b"/>
          <a:lstStyle>
            <a:lvl1pPr algn="l">
              <a:defRPr sz="1700"/>
            </a:lvl1pPr>
          </a:lstStyle>
          <a:p>
            <a:endParaRPr kumimoji="1" lang="ja-JP" altLang="en-US"/>
          </a:p>
        </p:txBody>
      </p:sp>
      <p:sp>
        <p:nvSpPr>
          <p:cNvPr id="7" name="スライド番号プレースホルダー 6"/>
          <p:cNvSpPr>
            <a:spLocks noGrp="1"/>
          </p:cNvSpPr>
          <p:nvPr>
            <p:ph type="sldNum" sz="quarter" idx="5"/>
          </p:nvPr>
        </p:nvSpPr>
        <p:spPr>
          <a:xfrm>
            <a:off x="5588628" y="13578186"/>
            <a:ext cx="4275401" cy="717254"/>
          </a:xfrm>
          <a:prstGeom prst="rect">
            <a:avLst/>
          </a:prstGeom>
        </p:spPr>
        <p:txBody>
          <a:bodyPr vert="horz" lIns="138039" tIns="69020" rIns="138039" bIns="69020" rtlCol="0" anchor="b"/>
          <a:lstStyle>
            <a:lvl1pPr algn="r">
              <a:defRPr sz="1700"/>
            </a:lvl1pPr>
          </a:lstStyle>
          <a:p>
            <a:fld id="{C828E56B-F860-4AA3-A02D-BAFA47214081}" type="slidenum">
              <a:rPr kumimoji="1" lang="ja-JP" altLang="en-US" smtClean="0"/>
              <a:t>‹#›</a:t>
            </a:fld>
            <a:endParaRPr kumimoji="1" lang="ja-JP" altLang="en-US"/>
          </a:p>
        </p:txBody>
      </p:sp>
    </p:spTree>
    <p:extLst>
      <p:ext uri="{BB962C8B-B14F-4D97-AF65-F5344CB8AC3E}">
        <p14:creationId xmlns:p14="http://schemas.microsoft.com/office/powerpoint/2010/main" val="95914218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254859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271104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172778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902106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8C45F25-9ED4-4175-80E0-F1F3C8A89696}" type="datetime1">
              <a:rPr lang="en-US" altLang="ja-JP"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597C4E-A600-432A-AECF-6E941D470A3E}" type="datetime1">
              <a:rPr lang="en-US" altLang="ja-JP"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1CA88-7145-434E-AF26-73F3F47078AD}" type="datetime1">
              <a:rPr lang="en-US" altLang="ja-JP"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C6090-53B3-4BC6-BABF-803DE2B4FC40}" type="datetime1">
              <a:rPr lang="en-US" altLang="ja-JP"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B46B02-326A-4076-A9C0-32EA03A501C2}" type="datetime1">
              <a:rPr lang="en-US" altLang="ja-JP"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E12FE9-07FF-4ED7-9A37-1CA5D21F4958}" type="datetime1">
              <a:rPr lang="en-US" altLang="ja-JP"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61AF52-49BE-4E0E-81E8-198FF6E30266}" type="datetime1">
              <a:rPr lang="en-US" altLang="ja-JP" smtClean="0"/>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97B41A-CFA9-4C6C-AC03-2772FE303565}" type="datetime1">
              <a:rPr lang="en-US" altLang="ja-JP" smtClean="0"/>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5D056-EFA3-40F7-8BD1-2EB103EE4B0C}" type="datetime1">
              <a:rPr lang="en-US" altLang="ja-JP" smtClean="0"/>
              <a:t>4/16/2024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5925800" y="9715500"/>
            <a:ext cx="2133600" cy="365125"/>
          </a:xfrm>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B41780-2A74-42C2-9643-985A472735E3}" type="datetime1">
              <a:rPr lang="en-US" altLang="ja-JP"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F1D713-3F0B-4080-910E-91AB0E7F6F76}" type="datetime1">
              <a:rPr lang="en-US" altLang="ja-JP"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C4880-20AA-43D9-A395-6202DBCF5CC8}" type="datetime1">
              <a:rPr lang="en-US" altLang="ja-JP" smtClean="0"/>
              <a:t>4/16/2024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jpg"/><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857250" y="1047750"/>
            <a:ext cx="16573459" cy="0"/>
          </a:xfrm>
          <a:prstGeom prst="line">
            <a:avLst/>
          </a:prstGeom>
          <a:ln w="19050" cap="flat">
            <a:solidFill>
              <a:srgbClr val="1B1B1B"/>
            </a:solidFill>
            <a:prstDash val="solid"/>
            <a:headEnd type="none" w="sm" len="sm"/>
            <a:tailEnd type="none" w="sm" len="sm"/>
          </a:ln>
        </p:spPr>
      </p:sp>
      <p:sp>
        <p:nvSpPr>
          <p:cNvPr id="3" name="AutoShape 3"/>
          <p:cNvSpPr/>
          <p:nvPr/>
        </p:nvSpPr>
        <p:spPr>
          <a:xfrm flipV="1">
            <a:off x="856856" y="904405"/>
            <a:ext cx="16574288" cy="0"/>
          </a:xfrm>
          <a:prstGeom prst="line">
            <a:avLst/>
          </a:prstGeom>
          <a:ln w="57150" cap="flat">
            <a:solidFill>
              <a:srgbClr val="1B1B1B"/>
            </a:solidFill>
            <a:prstDash val="solid"/>
            <a:headEnd type="none" w="sm" len="sm"/>
            <a:tailEnd type="none" w="sm" len="sm"/>
          </a:ln>
        </p:spPr>
      </p:sp>
      <p:sp>
        <p:nvSpPr>
          <p:cNvPr id="4" name="AutoShape 4"/>
          <p:cNvSpPr/>
          <p:nvPr/>
        </p:nvSpPr>
        <p:spPr>
          <a:xfrm>
            <a:off x="857250" y="9382595"/>
            <a:ext cx="16573500" cy="0"/>
          </a:xfrm>
          <a:prstGeom prst="line">
            <a:avLst/>
          </a:prstGeom>
          <a:ln w="57150" cap="flat">
            <a:solidFill>
              <a:srgbClr val="1B1B1B"/>
            </a:solidFill>
            <a:prstDash val="solid"/>
            <a:headEnd type="none" w="sm" len="sm"/>
            <a:tailEnd type="none" w="sm" len="sm"/>
          </a:ln>
        </p:spPr>
      </p:sp>
      <p:sp>
        <p:nvSpPr>
          <p:cNvPr id="6" name="AutoShape 6"/>
          <p:cNvSpPr/>
          <p:nvPr/>
        </p:nvSpPr>
        <p:spPr>
          <a:xfrm>
            <a:off x="857250" y="7025641"/>
            <a:ext cx="16573500" cy="0"/>
          </a:xfrm>
          <a:prstGeom prst="line">
            <a:avLst/>
          </a:prstGeom>
          <a:ln w="19050" cap="flat">
            <a:solidFill>
              <a:srgbClr val="1B1B1B"/>
            </a:solidFill>
            <a:prstDash val="solid"/>
            <a:headEnd type="none" w="sm" len="sm"/>
            <a:tailEnd type="none" w="sm" len="sm"/>
          </a:ln>
        </p:spPr>
      </p:sp>
      <p:sp>
        <p:nvSpPr>
          <p:cNvPr id="7" name="AutoShape 7"/>
          <p:cNvSpPr/>
          <p:nvPr/>
        </p:nvSpPr>
        <p:spPr>
          <a:xfrm>
            <a:off x="857250" y="9239250"/>
            <a:ext cx="16573500" cy="0"/>
          </a:xfrm>
          <a:prstGeom prst="line">
            <a:avLst/>
          </a:prstGeom>
          <a:ln w="19050" cap="flat">
            <a:solidFill>
              <a:srgbClr val="1B1B1B"/>
            </a:solidFill>
            <a:prstDash val="solid"/>
            <a:headEnd type="none" w="sm" len="sm"/>
            <a:tailEnd type="none" w="sm" len="sm"/>
          </a:ln>
        </p:spPr>
      </p:sp>
      <p:grpSp>
        <p:nvGrpSpPr>
          <p:cNvPr id="21" name="グループ化 20">
            <a:extLst>
              <a:ext uri="{FF2B5EF4-FFF2-40B4-BE49-F238E27FC236}">
                <a16:creationId xmlns:a16="http://schemas.microsoft.com/office/drawing/2014/main" id="{7044FD71-23FD-7CA8-6A15-9A8DA2BA02EB}"/>
              </a:ext>
            </a:extLst>
          </p:cNvPr>
          <p:cNvGrpSpPr/>
          <p:nvPr/>
        </p:nvGrpSpPr>
        <p:grpSpPr>
          <a:xfrm>
            <a:off x="9268320" y="7808707"/>
            <a:ext cx="218677" cy="787702"/>
            <a:chOff x="9243318" y="7751446"/>
            <a:chExt cx="218677" cy="787702"/>
          </a:xfrm>
        </p:grpSpPr>
        <p:sp>
          <p:nvSpPr>
            <p:cNvPr id="8" name="Freeform 8"/>
            <p:cNvSpPr/>
            <p:nvPr/>
          </p:nvSpPr>
          <p:spPr>
            <a:xfrm>
              <a:off x="9243318" y="7751446"/>
              <a:ext cx="198314" cy="306277"/>
            </a:xfrm>
            <a:custGeom>
              <a:avLst/>
              <a:gdLst/>
              <a:ahLst/>
              <a:cxnLst/>
              <a:rect l="l" t="t" r="r" b="b"/>
              <a:pathLst>
                <a:path w="198314" h="306277">
                  <a:moveTo>
                    <a:pt x="0" y="0"/>
                  </a:moveTo>
                  <a:lnTo>
                    <a:pt x="198315" y="0"/>
                  </a:lnTo>
                  <a:lnTo>
                    <a:pt x="198315" y="306277"/>
                  </a:lnTo>
                  <a:lnTo>
                    <a:pt x="0" y="3062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9243318" y="8320471"/>
              <a:ext cx="218677" cy="218677"/>
            </a:xfrm>
            <a:custGeom>
              <a:avLst/>
              <a:gdLst/>
              <a:ahLst/>
              <a:cxnLst/>
              <a:rect l="l" t="t" r="r" b="b"/>
              <a:pathLst>
                <a:path w="218677" h="218677">
                  <a:moveTo>
                    <a:pt x="0" y="0"/>
                  </a:moveTo>
                  <a:lnTo>
                    <a:pt x="218678" y="0"/>
                  </a:lnTo>
                  <a:lnTo>
                    <a:pt x="218678" y="218677"/>
                  </a:lnTo>
                  <a:lnTo>
                    <a:pt x="0" y="2186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0" name="Group 10"/>
          <p:cNvGrpSpPr/>
          <p:nvPr/>
        </p:nvGrpSpPr>
        <p:grpSpPr>
          <a:xfrm>
            <a:off x="1716596" y="2695599"/>
            <a:ext cx="3442066" cy="686116"/>
            <a:chOff x="0" y="0"/>
            <a:chExt cx="906552" cy="180706"/>
          </a:xfrm>
        </p:grpSpPr>
        <p:sp>
          <p:nvSpPr>
            <p:cNvPr id="11" name="Freeform 11"/>
            <p:cNvSpPr/>
            <p:nvPr/>
          </p:nvSpPr>
          <p:spPr>
            <a:xfrm>
              <a:off x="0" y="0"/>
              <a:ext cx="906552" cy="180706"/>
            </a:xfrm>
            <a:custGeom>
              <a:avLst/>
              <a:gdLst/>
              <a:ahLst/>
              <a:cxnLst/>
              <a:rect l="l" t="t" r="r" b="b"/>
              <a:pathLst>
                <a:path w="906552" h="180706">
                  <a:moveTo>
                    <a:pt x="0" y="0"/>
                  </a:moveTo>
                  <a:lnTo>
                    <a:pt x="906552" y="0"/>
                  </a:lnTo>
                  <a:lnTo>
                    <a:pt x="906552" y="180706"/>
                  </a:lnTo>
                  <a:lnTo>
                    <a:pt x="0" y="180706"/>
                  </a:lnTo>
                  <a:close/>
                </a:path>
              </a:pathLst>
            </a:custGeom>
            <a:solidFill>
              <a:srgbClr val="1B1B1B"/>
            </a:solidFill>
          </p:spPr>
        </p:sp>
        <p:sp>
          <p:nvSpPr>
            <p:cNvPr id="12" name="TextBox 12"/>
            <p:cNvSpPr txBox="1"/>
            <p:nvPr/>
          </p:nvSpPr>
          <p:spPr>
            <a:xfrm>
              <a:off x="0" y="-47625"/>
              <a:ext cx="906552" cy="228331"/>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967704" y="2802746"/>
            <a:ext cx="2939849" cy="504825"/>
          </a:xfrm>
          <a:prstGeom prst="rect">
            <a:avLst/>
          </a:prstGeom>
        </p:spPr>
        <p:txBody>
          <a:bodyPr lIns="0" tIns="0" rIns="0" bIns="0" rtlCol="0" anchor="t">
            <a:spAutoFit/>
          </a:bodyPr>
          <a:lstStyle/>
          <a:p>
            <a:pPr algn="ctr">
              <a:lnSpc>
                <a:spcPts val="4199"/>
              </a:lnSpc>
            </a:pPr>
            <a:r>
              <a:rPr lang="en-US" altLang="ja-JP" sz="2999" spc="149" dirty="0">
                <a:solidFill>
                  <a:srgbClr val="F6F6F6"/>
                </a:solidFill>
                <a:latin typeface="Noto Sans JP Bold"/>
                <a:ea typeface="Noto Sans JP Bold"/>
              </a:rPr>
              <a:t>2024</a:t>
            </a:r>
            <a:r>
              <a:rPr lang="en-US" sz="2999" spc="149" dirty="0">
                <a:solidFill>
                  <a:srgbClr val="F6F6F6"/>
                </a:solidFill>
                <a:latin typeface="Noto Sans JP Bold"/>
                <a:ea typeface="Noto Sans JP Bold"/>
              </a:rPr>
              <a:t>年度</a:t>
            </a:r>
          </a:p>
        </p:txBody>
      </p:sp>
      <p:sp>
        <p:nvSpPr>
          <p:cNvPr id="17" name="TextBox 17"/>
          <p:cNvSpPr txBox="1"/>
          <p:nvPr/>
        </p:nvSpPr>
        <p:spPr>
          <a:xfrm>
            <a:off x="9713951" y="7722569"/>
            <a:ext cx="6923213" cy="409086"/>
          </a:xfrm>
          <a:prstGeom prst="rect">
            <a:avLst/>
          </a:prstGeom>
        </p:spPr>
        <p:txBody>
          <a:bodyPr lIns="0" tIns="0" rIns="0" bIns="0" rtlCol="0" anchor="t">
            <a:spAutoFit/>
          </a:bodyPr>
          <a:lstStyle/>
          <a:p>
            <a:pPr>
              <a:lnSpc>
                <a:spcPts val="36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604-0857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京都市中京区烏丸通二条上ル（株）関広内</a:t>
            </a:r>
          </a:p>
        </p:txBody>
      </p:sp>
      <p:sp>
        <p:nvSpPr>
          <p:cNvPr id="18" name="TextBox 17">
            <a:extLst>
              <a:ext uri="{FF2B5EF4-FFF2-40B4-BE49-F238E27FC236}">
                <a16:creationId xmlns:a16="http://schemas.microsoft.com/office/drawing/2014/main" id="{8E38BBB8-EBDF-192A-8BCC-6135B14EE21D}"/>
              </a:ext>
            </a:extLst>
          </p:cNvPr>
          <p:cNvSpPr txBox="1"/>
          <p:nvPr/>
        </p:nvSpPr>
        <p:spPr>
          <a:xfrm>
            <a:off x="1678496" y="4338812"/>
            <a:ext cx="11677621" cy="1469248"/>
          </a:xfrm>
          <a:prstGeom prst="rect">
            <a:avLst/>
          </a:prstGeom>
        </p:spPr>
        <p:txBody>
          <a:bodyPr wrap="square" lIns="0" tIns="0" rIns="0" bIns="0" rtlCol="0" anchor="t">
            <a:spAutoFit/>
          </a:bodyPr>
          <a:lstStyle/>
          <a:p>
            <a:pPr>
              <a:lnSpc>
                <a:spcPts val="3600"/>
              </a:lnSpc>
            </a:pPr>
            <a:r>
              <a:rPr lang="en-US" sz="6000" spc="100" dirty="0">
                <a:solidFill>
                  <a:srgbClr val="1B1B1B"/>
                </a:solidFill>
                <a:latin typeface="Noto Sans JP Medium"/>
              </a:rPr>
              <a:t>The Future of KYOTO AWARD</a:t>
            </a:r>
          </a:p>
          <a:p>
            <a:pPr>
              <a:lnSpc>
                <a:spcPts val="3600"/>
              </a:lnSpc>
            </a:pPr>
            <a:endParaRPr lang="en-US" sz="6000" spc="100" dirty="0">
              <a:solidFill>
                <a:srgbClr val="1B1B1B"/>
              </a:solidFill>
              <a:latin typeface="Noto Sans JP Medium"/>
            </a:endParaRPr>
          </a:p>
          <a:p>
            <a:pPr>
              <a:lnSpc>
                <a:spcPts val="3600"/>
              </a:lnSpc>
            </a:pPr>
            <a:r>
              <a:rPr lang="ja-JP" altLang="en-US" sz="6000" spc="100" dirty="0">
                <a:solidFill>
                  <a:srgbClr val="1B1B1B"/>
                </a:solidFill>
                <a:latin typeface="Noto Sans JP Medium"/>
              </a:rPr>
              <a:t>　　　　　　　　　　　　　　</a:t>
            </a:r>
            <a:r>
              <a:rPr lang="ja-JP" altLang="en-US" sz="6000" spc="100" dirty="0">
                <a:solidFill>
                  <a:srgbClr val="1B1B1B"/>
                </a:solidFill>
                <a:latin typeface="Noto Sans JP Medium" panose="020B0600070205080204" charset="-128"/>
                <a:ea typeface="Noto Sans JP Medium" panose="020B0600070205080204" charset="-128"/>
              </a:rPr>
              <a:t>事業概要</a:t>
            </a:r>
            <a:endParaRPr lang="en-US" sz="6000" spc="100" dirty="0">
              <a:solidFill>
                <a:srgbClr val="1B1B1B"/>
              </a:solidFill>
              <a:latin typeface="Noto Sans JP Medium" panose="020B0600070205080204" charset="-128"/>
              <a:ea typeface="Noto Sans JP Medium" panose="020B0600070205080204" charset="-128"/>
            </a:endParaRPr>
          </a:p>
        </p:txBody>
      </p:sp>
      <p:sp>
        <p:nvSpPr>
          <p:cNvPr id="19" name="TextBox 17">
            <a:extLst>
              <a:ext uri="{FF2B5EF4-FFF2-40B4-BE49-F238E27FC236}">
                <a16:creationId xmlns:a16="http://schemas.microsoft.com/office/drawing/2014/main" id="{97D9C372-AC1F-C609-72BD-69D4B405777B}"/>
              </a:ext>
            </a:extLst>
          </p:cNvPr>
          <p:cNvSpPr txBox="1"/>
          <p:nvPr/>
        </p:nvSpPr>
        <p:spPr>
          <a:xfrm>
            <a:off x="856856" y="7649488"/>
            <a:ext cx="6923213" cy="426079"/>
          </a:xfrm>
          <a:prstGeom prst="rect">
            <a:avLst/>
          </a:prstGeom>
        </p:spPr>
        <p:txBody>
          <a:bodyPr lIns="0" tIns="0" rIns="0" bIns="0" rtlCol="0" anchor="t">
            <a:spAutoFit/>
          </a:bodyPr>
          <a:lstStyle/>
          <a:p>
            <a:pPr>
              <a:lnSpc>
                <a:spcPts val="3600"/>
              </a:lnSpc>
            </a:pPr>
            <a:r>
              <a:rPr lang="en-US" sz="2400" spc="100" dirty="0">
                <a:solidFill>
                  <a:srgbClr val="1B1B1B"/>
                </a:solidFill>
                <a:latin typeface="Noto Sans JP Medium"/>
              </a:rPr>
              <a:t>The Future of KYOTO AWARD</a:t>
            </a:r>
            <a:r>
              <a:rPr lang="ja-JP" altLang="en-US" sz="2400" spc="100" dirty="0">
                <a:solidFill>
                  <a:srgbClr val="1B1B1B"/>
                </a:solidFill>
                <a:latin typeface="Noto Sans JP Medium" panose="020B0600070205080204" charset="-128"/>
                <a:ea typeface="Noto Sans JP Medium" panose="020B0600070205080204" charset="-128"/>
              </a:rPr>
              <a:t>実行委員会</a:t>
            </a:r>
            <a:endParaRPr lang="en-US" sz="2400" spc="100" dirty="0">
              <a:solidFill>
                <a:srgbClr val="1B1B1B"/>
              </a:solidFill>
              <a:latin typeface="Noto Sans JP Medium" panose="020B0600070205080204" charset="-128"/>
              <a:ea typeface="Noto Sans JP Medium" panose="020B0600070205080204" charset="-128"/>
            </a:endParaRPr>
          </a:p>
        </p:txBody>
      </p:sp>
      <p:sp>
        <p:nvSpPr>
          <p:cNvPr id="20" name="TextBox 17">
            <a:extLst>
              <a:ext uri="{FF2B5EF4-FFF2-40B4-BE49-F238E27FC236}">
                <a16:creationId xmlns:a16="http://schemas.microsoft.com/office/drawing/2014/main" id="{7EC3C611-5B2C-C4D3-40F1-267F96B836BF}"/>
              </a:ext>
            </a:extLst>
          </p:cNvPr>
          <p:cNvSpPr txBox="1"/>
          <p:nvPr/>
        </p:nvSpPr>
        <p:spPr>
          <a:xfrm>
            <a:off x="9713950" y="8173384"/>
            <a:ext cx="6923213" cy="409086"/>
          </a:xfrm>
          <a:prstGeom prst="rect">
            <a:avLst/>
          </a:prstGeom>
        </p:spPr>
        <p:txBody>
          <a:bodyPr lIns="0" tIns="0" rIns="0" bIns="0" rtlCol="0" anchor="t">
            <a:spAutoFit/>
          </a:bodyPr>
          <a:lstStyle/>
          <a:p>
            <a:pPr>
              <a:lnSpc>
                <a:spcPts val="3600"/>
              </a:lnSpc>
            </a:pPr>
            <a:r>
              <a:rPr lang="en-US" altLang="ja-JP" sz="1800" dirty="0">
                <a:effectLst/>
                <a:latin typeface="游明朝" panose="02020400000000000000" pitchFamily="18" charset="-128"/>
                <a:cs typeface="Times New Roman" panose="02020603050405020304" pitchFamily="18" charset="0"/>
              </a:rPr>
              <a:t>mail@kyoto-award.com</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24" name="図 23">
            <a:extLst>
              <a:ext uri="{FF2B5EF4-FFF2-40B4-BE49-F238E27FC236}">
                <a16:creationId xmlns:a16="http://schemas.microsoft.com/office/drawing/2014/main" id="{842C996A-77A4-91F4-9AF0-06FEDE54ADAE}"/>
              </a:ext>
            </a:extLst>
          </p:cNvPr>
          <p:cNvPicPr>
            <a:picLocks noChangeAspect="1"/>
          </p:cNvPicPr>
          <p:nvPr/>
        </p:nvPicPr>
        <p:blipFill>
          <a:blip r:embed="rId6"/>
          <a:stretch>
            <a:fillRect/>
          </a:stretch>
        </p:blipFill>
        <p:spPr>
          <a:xfrm>
            <a:off x="15634079" y="7341643"/>
            <a:ext cx="1754263" cy="1754263"/>
          </a:xfrm>
          <a:prstGeom prst="rect">
            <a:avLst/>
          </a:prstGeom>
        </p:spPr>
      </p:pic>
      <p:pic>
        <p:nvPicPr>
          <p:cNvPr id="5" name="図 4">
            <a:extLst>
              <a:ext uri="{FF2B5EF4-FFF2-40B4-BE49-F238E27FC236}">
                <a16:creationId xmlns:a16="http://schemas.microsoft.com/office/drawing/2014/main" id="{03F6A10E-D2CA-1DFE-6D03-1E226FAA41CD}"/>
              </a:ext>
            </a:extLst>
          </p:cNvPr>
          <p:cNvPicPr>
            <a:picLocks noChangeAspect="1"/>
          </p:cNvPicPr>
          <p:nvPr/>
        </p:nvPicPr>
        <p:blipFill>
          <a:blip r:embed="rId7"/>
          <a:stretch>
            <a:fillRect/>
          </a:stretch>
        </p:blipFill>
        <p:spPr>
          <a:xfrm>
            <a:off x="2286000" y="8173384"/>
            <a:ext cx="3048000" cy="10092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C006F-C030-5862-19CB-FAA6C8EBFBC8}"/>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B0E6EC9-120C-48BC-B45F-B3103C6CEB89}"/>
              </a:ext>
            </a:extLst>
          </p:cNvPr>
          <p:cNvSpPr/>
          <p:nvPr/>
        </p:nvSpPr>
        <p:spPr>
          <a:xfrm>
            <a:off x="857250" y="1047750"/>
            <a:ext cx="16573459" cy="0"/>
          </a:xfrm>
          <a:prstGeom prst="line">
            <a:avLst/>
          </a:prstGeom>
          <a:ln w="19050" cap="flat">
            <a:solidFill>
              <a:srgbClr val="1B1B1B"/>
            </a:solidFill>
            <a:prstDash val="solid"/>
            <a:headEnd type="none" w="sm" len="sm"/>
            <a:tailEnd type="none" w="sm" len="sm"/>
          </a:ln>
        </p:spPr>
      </p:sp>
      <p:sp>
        <p:nvSpPr>
          <p:cNvPr id="3" name="AutoShape 3">
            <a:extLst>
              <a:ext uri="{FF2B5EF4-FFF2-40B4-BE49-F238E27FC236}">
                <a16:creationId xmlns:a16="http://schemas.microsoft.com/office/drawing/2014/main" id="{9B15E15E-A906-08A4-F590-35C8B8AEACA3}"/>
              </a:ext>
            </a:extLst>
          </p:cNvPr>
          <p:cNvSpPr/>
          <p:nvPr/>
        </p:nvSpPr>
        <p:spPr>
          <a:xfrm flipV="1">
            <a:off x="856856" y="904405"/>
            <a:ext cx="16574288" cy="0"/>
          </a:xfrm>
          <a:prstGeom prst="line">
            <a:avLst/>
          </a:prstGeom>
          <a:ln w="57150" cap="flat">
            <a:solidFill>
              <a:srgbClr val="1B1B1B"/>
            </a:solidFill>
            <a:prstDash val="solid"/>
            <a:headEnd type="none" w="sm" len="sm"/>
            <a:tailEnd type="none" w="sm" len="sm"/>
          </a:ln>
        </p:spPr>
      </p:sp>
      <p:sp>
        <p:nvSpPr>
          <p:cNvPr id="5" name="テキスト ボックス 4">
            <a:extLst>
              <a:ext uri="{FF2B5EF4-FFF2-40B4-BE49-F238E27FC236}">
                <a16:creationId xmlns:a16="http://schemas.microsoft.com/office/drawing/2014/main" id="{AC00EF24-7EE4-D01D-FBDB-C719361289DB}"/>
              </a:ext>
            </a:extLst>
          </p:cNvPr>
          <p:cNvSpPr txBox="1"/>
          <p:nvPr/>
        </p:nvSpPr>
        <p:spPr>
          <a:xfrm>
            <a:off x="560398" y="1767366"/>
            <a:ext cx="2876944" cy="589457"/>
          </a:xfrm>
          <a:prstGeom prst="rect">
            <a:avLst/>
          </a:prstGeom>
          <a:noFill/>
        </p:spPr>
        <p:txBody>
          <a:bodyPr wrap="square">
            <a:spAutoFit/>
          </a:bodyPr>
          <a:lstStyle/>
          <a:p>
            <a:pPr algn="ctr">
              <a:lnSpc>
                <a:spcPts val="4199"/>
              </a:lnSpc>
            </a:pPr>
            <a:r>
              <a:rPr lang="ja-JP" altLang="en-US" sz="2800" spc="149" dirty="0">
                <a:latin typeface="Noto Sans JP Bold"/>
                <a:ea typeface="Noto Sans JP Bold"/>
              </a:rPr>
              <a:t>～</a:t>
            </a:r>
            <a:r>
              <a:rPr lang="en-US" altLang="ja-JP" sz="2800" spc="149" dirty="0">
                <a:latin typeface="Noto Sans JP Bold"/>
                <a:ea typeface="Noto Sans JP Bold"/>
              </a:rPr>
              <a:t>2022年度</a:t>
            </a:r>
            <a:r>
              <a:rPr lang="ja-JP" altLang="en-US" sz="2800" spc="149" dirty="0">
                <a:latin typeface="Noto Sans JP Bold"/>
                <a:ea typeface="Noto Sans JP Bold"/>
              </a:rPr>
              <a:t>～</a:t>
            </a:r>
            <a:endParaRPr lang="en-US" altLang="ja-JP" sz="2800" spc="149" dirty="0">
              <a:latin typeface="Noto Sans JP Bold"/>
              <a:ea typeface="Noto Sans JP Bold"/>
            </a:endParaRPr>
          </a:p>
        </p:txBody>
      </p:sp>
      <p:sp>
        <p:nvSpPr>
          <p:cNvPr id="11" name="テキスト ボックス 10">
            <a:extLst>
              <a:ext uri="{FF2B5EF4-FFF2-40B4-BE49-F238E27FC236}">
                <a16:creationId xmlns:a16="http://schemas.microsoft.com/office/drawing/2014/main" id="{481DE2BB-EFFF-14CD-AE59-0566364226B3}"/>
              </a:ext>
            </a:extLst>
          </p:cNvPr>
          <p:cNvSpPr txBox="1"/>
          <p:nvPr/>
        </p:nvSpPr>
        <p:spPr>
          <a:xfrm>
            <a:off x="560398" y="2702425"/>
            <a:ext cx="12847342" cy="7602081"/>
          </a:xfrm>
          <a:prstGeom prst="rect">
            <a:avLst/>
          </a:prstGeom>
          <a:noFill/>
        </p:spPr>
        <p:txBody>
          <a:bodyPr wrap="square" rtlCol="0">
            <a:spAutoFit/>
          </a:bodyPr>
          <a:lstStyle/>
          <a:p>
            <a:r>
              <a:rPr kumimoji="1" lang="ja-JP" altLang="en-US" sz="3200" dirty="0">
                <a:latin typeface="Noto Sans JP Bold" panose="020B0600070205080204" charset="-128"/>
                <a:ea typeface="Noto Sans JP Bold" panose="020B0600070205080204" charset="-128"/>
              </a:rPr>
              <a:t>■ＭＩＲＡＩ賞</a:t>
            </a:r>
            <a:r>
              <a:rPr kumimoji="1" lang="ja-JP" altLang="en-US" sz="3200" dirty="0">
                <a:latin typeface="Noto Sans JP Heavy" panose="020B0600070205080204" charset="-128"/>
                <a:ea typeface="Noto Sans JP Heavy" panose="020B0600070205080204" charset="-128"/>
              </a:rPr>
              <a:t>（株式会社</a:t>
            </a:r>
            <a:r>
              <a:rPr kumimoji="1" lang="en-US" altLang="ja-JP" sz="3200" dirty="0">
                <a:latin typeface="Noto Sans JP Heavy" panose="020B0600070205080204" charset="-128"/>
                <a:ea typeface="Noto Sans JP Heavy" panose="020B0600070205080204" charset="-128"/>
              </a:rPr>
              <a:t>MIRAI</a:t>
            </a:r>
            <a:r>
              <a:rPr kumimoji="1" lang="ja-JP" altLang="en-US" sz="3200" dirty="0">
                <a:latin typeface="Noto Sans JP Heavy" panose="020B0600070205080204" charset="-128"/>
                <a:ea typeface="Noto Sans JP Heavy" panose="020B0600070205080204" charset="-128"/>
              </a:rPr>
              <a:t>）　</a:t>
            </a:r>
            <a:endParaRPr kumimoji="1" lang="en-US" altLang="ja-JP" sz="3200" dirty="0">
              <a:latin typeface="Noto Sans JP Heavy" panose="020B0600070205080204" charset="-128"/>
              <a:ea typeface="Noto Sans JP Heavy" panose="020B0600070205080204" charset="-128"/>
            </a:endParaRPr>
          </a:p>
          <a:p>
            <a:endParaRPr kumimoji="1" lang="en-US" altLang="ja-JP" sz="2400" dirty="0">
              <a:latin typeface="Noto Sans JP Heavy" panose="020B0600070205080204" charset="-128"/>
              <a:ea typeface="Noto Sans JP Heavy" panose="020B0600070205080204" charset="-128"/>
            </a:endParaRPr>
          </a:p>
          <a:p>
            <a:r>
              <a:rPr kumimoji="1" lang="ja-JP" altLang="en-US" sz="3200" dirty="0">
                <a:latin typeface="Noto Sans JP Bold" panose="020B0600070205080204" charset="-128"/>
                <a:ea typeface="Noto Sans JP Bold" panose="020B0600070205080204" charset="-128"/>
              </a:rPr>
              <a:t>うずまさとんがりグループ（京都先端科学大学）</a:t>
            </a:r>
            <a:endParaRPr kumimoji="1" lang="en-US" altLang="ja-JP" sz="32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r>
              <a:rPr kumimoji="1" lang="ja-JP" altLang="en-US" sz="3200" dirty="0">
                <a:latin typeface="Noto Sans JP Bold" panose="020B0600070205080204" charset="-128"/>
                <a:ea typeface="Noto Sans JP Bold" panose="020B0600070205080204" charset="-128"/>
              </a:rPr>
              <a:t>■ </a:t>
            </a:r>
            <a:r>
              <a:rPr kumimoji="1" lang="en-US" altLang="ja-JP" sz="3200" dirty="0">
                <a:latin typeface="Noto Sans JP Bold" panose="020B0600070205080204" charset="-128"/>
                <a:ea typeface="Noto Sans JP Bold" panose="020B0600070205080204" charset="-128"/>
              </a:rPr>
              <a:t>Rethink</a:t>
            </a:r>
            <a:r>
              <a:rPr kumimoji="1" lang="ja-JP" altLang="en-US" sz="3200" dirty="0">
                <a:latin typeface="Noto Sans JP Bold" panose="020B0600070205080204" charset="-128"/>
                <a:ea typeface="Noto Sans JP Bold" panose="020B0600070205080204" charset="-128"/>
              </a:rPr>
              <a:t>賞</a:t>
            </a:r>
            <a:r>
              <a:rPr kumimoji="1" lang="ja-JP" altLang="en-US" sz="3200" dirty="0">
                <a:latin typeface="Noto Sans JP Heavy" panose="020B0600070205080204" charset="-128"/>
                <a:ea typeface="Noto Sans JP Heavy" panose="020B0600070205080204" charset="-128"/>
              </a:rPr>
              <a:t>（株式会社日本たばこ産業）</a:t>
            </a:r>
            <a:endParaRPr kumimoji="1" lang="en-US" altLang="ja-JP" sz="3200" dirty="0">
              <a:latin typeface="Noto Sans JP Heavy" panose="020B0600070205080204" charset="-128"/>
              <a:ea typeface="Noto Sans JP Heavy" panose="020B0600070205080204" charset="-128"/>
            </a:endParaRPr>
          </a:p>
          <a:p>
            <a:endParaRPr kumimoji="1" lang="en-US" altLang="ja-JP" sz="2400" dirty="0">
              <a:latin typeface="Noto Sans JP Heavy" panose="020B0600070205080204" charset="-128"/>
              <a:ea typeface="Noto Sans JP Heavy" panose="020B0600070205080204" charset="-128"/>
            </a:endParaRPr>
          </a:p>
          <a:p>
            <a:r>
              <a:rPr kumimoji="1" lang="ja-JP" altLang="en-US" sz="3200" dirty="0">
                <a:latin typeface="Noto Sans JP Bold" panose="020B0600070205080204" charset="-128"/>
                <a:ea typeface="Noto Sans JP Bold" panose="020B0600070205080204" charset="-128"/>
              </a:rPr>
              <a:t>髙島　恭一郎</a:t>
            </a:r>
            <a:r>
              <a:rPr kumimoji="1" lang="ja-JP" altLang="en-US" sz="3200" dirty="0">
                <a:latin typeface="Noto Sans JP Heavy" panose="020B0600070205080204" charset="-128"/>
                <a:ea typeface="Noto Sans JP Heavy" panose="020B0600070205080204" charset="-128"/>
              </a:rPr>
              <a:t>さん</a:t>
            </a:r>
            <a:r>
              <a:rPr kumimoji="1" lang="ja-JP" altLang="en-US" sz="3200" dirty="0">
                <a:latin typeface="Noto Sans JP Bold" panose="020B0600070205080204" charset="-128"/>
                <a:ea typeface="Noto Sans JP Bold" panose="020B0600070205080204" charset="-128"/>
              </a:rPr>
              <a:t>（京都大学）</a:t>
            </a:r>
            <a:endParaRPr kumimoji="1" lang="en-US" altLang="ja-JP" sz="32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endParaRPr kumimoji="1" lang="en-US" altLang="ja-JP" sz="2400" dirty="0"/>
          </a:p>
          <a:p>
            <a:endParaRPr kumimoji="1" lang="en-US" altLang="ja-JP" sz="2400" dirty="0"/>
          </a:p>
          <a:p>
            <a:r>
              <a:rPr kumimoji="1" lang="ja-JP" altLang="en-US" sz="2400" dirty="0"/>
              <a:t>　</a:t>
            </a:r>
          </a:p>
          <a:p>
            <a:r>
              <a:rPr kumimoji="1" lang="ja-JP" altLang="en-US" sz="2400" dirty="0"/>
              <a:t>　</a:t>
            </a:r>
          </a:p>
        </p:txBody>
      </p:sp>
      <p:pic>
        <p:nvPicPr>
          <p:cNvPr id="18" name="図 17">
            <a:extLst>
              <a:ext uri="{FF2B5EF4-FFF2-40B4-BE49-F238E27FC236}">
                <a16:creationId xmlns:a16="http://schemas.microsoft.com/office/drawing/2014/main" id="{04C0E30A-80E2-A536-5326-12BE5ADDE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4358" y="3719646"/>
            <a:ext cx="2911590" cy="2183692"/>
          </a:xfrm>
          <a:prstGeom prst="rect">
            <a:avLst/>
          </a:prstGeom>
        </p:spPr>
      </p:pic>
      <p:pic>
        <p:nvPicPr>
          <p:cNvPr id="21" name="図 20">
            <a:extLst>
              <a:ext uri="{FF2B5EF4-FFF2-40B4-BE49-F238E27FC236}">
                <a16:creationId xmlns:a16="http://schemas.microsoft.com/office/drawing/2014/main" id="{DF067484-8AC6-E38F-71A5-0B802C8CB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0249" y="2447756"/>
            <a:ext cx="2590800" cy="3454400"/>
          </a:xfrm>
          <a:prstGeom prst="rect">
            <a:avLst/>
          </a:prstGeom>
        </p:spPr>
      </p:pic>
      <p:pic>
        <p:nvPicPr>
          <p:cNvPr id="22" name="図 21">
            <a:extLst>
              <a:ext uri="{FF2B5EF4-FFF2-40B4-BE49-F238E27FC236}">
                <a16:creationId xmlns:a16="http://schemas.microsoft.com/office/drawing/2014/main" id="{96582621-CAED-DAE2-DD67-281E0157F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34358" y="6546811"/>
            <a:ext cx="2507980" cy="3470639"/>
          </a:xfrm>
          <a:prstGeom prst="rect">
            <a:avLst/>
          </a:prstGeom>
        </p:spPr>
      </p:pic>
      <p:pic>
        <p:nvPicPr>
          <p:cNvPr id="24" name="図 23">
            <a:extLst>
              <a:ext uri="{FF2B5EF4-FFF2-40B4-BE49-F238E27FC236}">
                <a16:creationId xmlns:a16="http://schemas.microsoft.com/office/drawing/2014/main" id="{6088426C-F071-A92F-6691-917A627660AC}"/>
              </a:ext>
            </a:extLst>
          </p:cNvPr>
          <p:cNvPicPr>
            <a:picLocks noChangeAspect="1"/>
          </p:cNvPicPr>
          <p:nvPr/>
        </p:nvPicPr>
        <p:blipFill>
          <a:blip r:embed="rId6"/>
          <a:stretch>
            <a:fillRect/>
          </a:stretch>
        </p:blipFill>
        <p:spPr>
          <a:xfrm>
            <a:off x="11590563" y="6546811"/>
            <a:ext cx="2571671" cy="3470639"/>
          </a:xfrm>
          <a:prstGeom prst="rect">
            <a:avLst/>
          </a:prstGeom>
        </p:spPr>
      </p:pic>
      <p:sp>
        <p:nvSpPr>
          <p:cNvPr id="6" name="スライド番号プレースホルダー 5">
            <a:extLst>
              <a:ext uri="{FF2B5EF4-FFF2-40B4-BE49-F238E27FC236}">
                <a16:creationId xmlns:a16="http://schemas.microsoft.com/office/drawing/2014/main" id="{40F67AFB-C9BF-9ABB-C3AC-17D7A81C4D1C}"/>
              </a:ext>
            </a:extLst>
          </p:cNvPr>
          <p:cNvSpPr>
            <a:spLocks noGrp="1"/>
          </p:cNvSpPr>
          <p:nvPr>
            <p:ph type="sldNum" sz="quarter" idx="12"/>
          </p:nvPr>
        </p:nvSpPr>
        <p:spPr/>
        <p:txBody>
          <a:bodyPr/>
          <a:lstStyle/>
          <a:p>
            <a:r>
              <a:rPr lang="en-US" dirty="0"/>
              <a:t>9</a:t>
            </a:r>
          </a:p>
        </p:txBody>
      </p:sp>
      <p:graphicFrame>
        <p:nvGraphicFramePr>
          <p:cNvPr id="7" name="表 6">
            <a:extLst>
              <a:ext uri="{FF2B5EF4-FFF2-40B4-BE49-F238E27FC236}">
                <a16:creationId xmlns:a16="http://schemas.microsoft.com/office/drawing/2014/main" id="{792C2D75-E223-19A5-9A63-659ACA10232B}"/>
              </a:ext>
            </a:extLst>
          </p:cNvPr>
          <p:cNvGraphicFramePr>
            <a:graphicFrameLocks noGrp="1"/>
          </p:cNvGraphicFramePr>
          <p:nvPr>
            <p:extLst>
              <p:ext uri="{D42A27DB-BD31-4B8C-83A1-F6EECF244321}">
                <p14:modId xmlns:p14="http://schemas.microsoft.com/office/powerpoint/2010/main" val="3079160131"/>
              </p:ext>
            </p:extLst>
          </p:nvPr>
        </p:nvGraphicFramePr>
        <p:xfrm>
          <a:off x="727394" y="4592996"/>
          <a:ext cx="8797606" cy="1402080"/>
        </p:xfrm>
        <a:graphic>
          <a:graphicData uri="http://schemas.openxmlformats.org/drawingml/2006/table">
            <a:tbl>
              <a:tblPr firstRow="1" bandRow="1">
                <a:tableStyleId>{5940675A-B579-460E-94D1-54222C63F5DA}</a:tableStyleId>
              </a:tblPr>
              <a:tblGrid>
                <a:gridCol w="8797606">
                  <a:extLst>
                    <a:ext uri="{9D8B030D-6E8A-4147-A177-3AD203B41FA5}">
                      <a16:colId xmlns:a16="http://schemas.microsoft.com/office/drawing/2014/main" val="3784625719"/>
                    </a:ext>
                  </a:extLst>
                </a:gridCol>
              </a:tblGrid>
              <a:tr h="653254">
                <a:tc>
                  <a:txBody>
                    <a:bodyPr/>
                    <a:lstStyle/>
                    <a:p>
                      <a:r>
                        <a:rPr kumimoji="1" lang="ja-JP" altLang="en-US" sz="2000" dirty="0">
                          <a:latin typeface="Noto Sans JP Bold" panose="020B0600070205080204" charset="-128"/>
                          <a:ea typeface="Noto Sans JP Bold" panose="020B0600070205080204" charset="-128"/>
                        </a:rPr>
                        <a:t>提案： 「大学生が運営する子ども食堂について～大学生と地域住民、　　　　　　　　　　</a:t>
                      </a:r>
                      <a:endParaRPr kumimoji="1" lang="en-US" altLang="ja-JP" sz="2000" dirty="0">
                        <a:latin typeface="Noto Sans JP Bold" panose="020B0600070205080204" charset="-128"/>
                        <a:ea typeface="Noto Sans JP Bold" panose="020B0600070205080204" charset="-128"/>
                      </a:endParaRPr>
                    </a:p>
                    <a:p>
                      <a:r>
                        <a:rPr kumimoji="1" lang="ja-JP" altLang="en-US" sz="2000" dirty="0">
                          <a:latin typeface="Noto Sans JP Bold" panose="020B0600070205080204" charset="-128"/>
                          <a:ea typeface="Noto Sans JP Bold" panose="020B0600070205080204" charset="-128"/>
                        </a:rPr>
                        <a:t>　　　　そして子ども達が共に支え合う方法～」</a:t>
                      </a:r>
                      <a:endParaRPr kumimoji="1" lang="en-US" altLang="ja-JP" sz="2000" dirty="0">
                        <a:latin typeface="Noto Sans JP Bold" panose="020B0600070205080204" charset="-128"/>
                        <a:ea typeface="Noto Sans JP Bold" panose="020B0600070205080204" charset="-128"/>
                      </a:endParaRPr>
                    </a:p>
                  </a:txBody>
                  <a:tcPr/>
                </a:tc>
                <a:extLst>
                  <a:ext uri="{0D108BD9-81ED-4DB2-BD59-A6C34878D82A}">
                    <a16:rowId xmlns:a16="http://schemas.microsoft.com/office/drawing/2014/main" val="1651817612"/>
                  </a:ext>
                </a:extLst>
              </a:tr>
              <a:tr h="370840">
                <a:tc>
                  <a:txBody>
                    <a:bodyPr/>
                    <a:lstStyle/>
                    <a:p>
                      <a:r>
                        <a:rPr kumimoji="1" lang="ja-JP" altLang="en-US" sz="2000" dirty="0">
                          <a:latin typeface="Noto Sans JP Bold" panose="020B0600070205080204" charset="-128"/>
                          <a:ea typeface="Noto Sans JP Bold" panose="020B0600070205080204" charset="-128"/>
                        </a:rPr>
                        <a:t>活動内容：とんがりマーケット開催（資金集め）</a:t>
                      </a:r>
                      <a:r>
                        <a:rPr kumimoji="1" lang="en-US" altLang="ja-JP" sz="2000" dirty="0">
                          <a:latin typeface="Noto Sans JP Heavy" panose="020B0600070205080204" charset="-128"/>
                          <a:ea typeface="Noto Sans JP Heavy" panose="020B0600070205080204" charset="-128"/>
                        </a:rPr>
                        <a:t> /</a:t>
                      </a:r>
                      <a:r>
                        <a:rPr kumimoji="1" lang="ja-JP" altLang="en-US" sz="2000" dirty="0">
                          <a:latin typeface="Noto Sans JP Bold" panose="020B0600070205080204" charset="-128"/>
                          <a:ea typeface="Noto Sans JP Bold" panose="020B0600070205080204" charset="-128"/>
                        </a:rPr>
                        <a:t>学内での子ども食堂開催　　</a:t>
                      </a:r>
                      <a:endParaRPr kumimoji="1" lang="en-US" altLang="ja-JP" sz="2000" dirty="0">
                        <a:latin typeface="Noto Sans JP Bold" panose="020B0600070205080204" charset="-128"/>
                        <a:ea typeface="Noto Sans JP Bold" panose="020B0600070205080204" charset="-128"/>
                      </a:endParaRPr>
                    </a:p>
                    <a:p>
                      <a:r>
                        <a:rPr kumimoji="1" lang="ja-JP" altLang="en-US" sz="2000" dirty="0">
                          <a:latin typeface="Noto Sans JP Bold" panose="020B0600070205080204" charset="-128"/>
                          <a:ea typeface="Noto Sans JP Bold" panose="020B0600070205080204" charset="-128"/>
                        </a:rPr>
                        <a:t>　　　　　</a:t>
                      </a:r>
                      <a:r>
                        <a:rPr kumimoji="1" lang="en-US" altLang="ja-JP" sz="2000" dirty="0">
                          <a:latin typeface="Noto Sans JP Heavy" panose="020B0600070205080204" charset="-128"/>
                          <a:ea typeface="Noto Sans JP Heavy" panose="020B0600070205080204" charset="-128"/>
                        </a:rPr>
                        <a:t>/</a:t>
                      </a:r>
                      <a:r>
                        <a:rPr kumimoji="1" lang="ja-JP" altLang="en-US" sz="2000" dirty="0">
                          <a:latin typeface="Noto Sans JP Bold" panose="020B0600070205080204" charset="-128"/>
                          <a:ea typeface="Noto Sans JP Bold" panose="020B0600070205080204" charset="-128"/>
                        </a:rPr>
                        <a:t>シン・オープンマーケットへの出店など</a:t>
                      </a:r>
                      <a:endParaRPr kumimoji="1" lang="en-US" altLang="ja-JP" sz="2000" dirty="0">
                        <a:latin typeface="Noto Sans JP Bold" panose="020B0600070205080204" charset="-128"/>
                        <a:ea typeface="Noto Sans JP Bold" panose="020B0600070205080204" charset="-128"/>
                      </a:endParaRPr>
                    </a:p>
                  </a:txBody>
                  <a:tcPr/>
                </a:tc>
                <a:extLst>
                  <a:ext uri="{0D108BD9-81ED-4DB2-BD59-A6C34878D82A}">
                    <a16:rowId xmlns:a16="http://schemas.microsoft.com/office/drawing/2014/main" val="1334421617"/>
                  </a:ext>
                </a:extLst>
              </a:tr>
            </a:tbl>
          </a:graphicData>
        </a:graphic>
      </p:graphicFrame>
      <p:graphicFrame>
        <p:nvGraphicFramePr>
          <p:cNvPr id="8" name="表 7">
            <a:extLst>
              <a:ext uri="{FF2B5EF4-FFF2-40B4-BE49-F238E27FC236}">
                <a16:creationId xmlns:a16="http://schemas.microsoft.com/office/drawing/2014/main" id="{E77525C0-64AF-CAA8-B245-64B495224F6E}"/>
              </a:ext>
            </a:extLst>
          </p:cNvPr>
          <p:cNvGraphicFramePr>
            <a:graphicFrameLocks noGrp="1"/>
          </p:cNvGraphicFramePr>
          <p:nvPr>
            <p:extLst>
              <p:ext uri="{D42A27DB-BD31-4B8C-83A1-F6EECF244321}">
                <p14:modId xmlns:p14="http://schemas.microsoft.com/office/powerpoint/2010/main" val="1474572984"/>
              </p:ext>
            </p:extLst>
          </p:nvPr>
        </p:nvGraphicFramePr>
        <p:xfrm>
          <a:off x="685800" y="8733790"/>
          <a:ext cx="8686800" cy="1097280"/>
        </p:xfrm>
        <a:graphic>
          <a:graphicData uri="http://schemas.openxmlformats.org/drawingml/2006/table">
            <a:tbl>
              <a:tblPr firstRow="1" bandRow="1">
                <a:tableStyleId>{5940675A-B579-460E-94D1-54222C63F5DA}</a:tableStyleId>
              </a:tblPr>
              <a:tblGrid>
                <a:gridCol w="8686800">
                  <a:extLst>
                    <a:ext uri="{9D8B030D-6E8A-4147-A177-3AD203B41FA5}">
                      <a16:colId xmlns:a16="http://schemas.microsoft.com/office/drawing/2014/main" val="3784625719"/>
                    </a:ext>
                  </a:extLst>
                </a:gridCol>
              </a:tblGrid>
              <a:tr h="370840">
                <a:tc>
                  <a:txBody>
                    <a:bodyPr/>
                    <a:lstStyle/>
                    <a:p>
                      <a:r>
                        <a:rPr kumimoji="1" lang="ja-JP" altLang="en-US" sz="2000" dirty="0">
                          <a:latin typeface="Noto Sans JP Bold" panose="020B0600070205080204" charset="-128"/>
                          <a:ea typeface="Noto Sans JP Bold" panose="020B0600070205080204" charset="-128"/>
                        </a:rPr>
                        <a:t>提案： 「京都市御池通の歩道空間を活用した回遊性強化および</a:t>
                      </a:r>
                      <a:endParaRPr kumimoji="1" lang="en-US" altLang="ja-JP" sz="2000" dirty="0">
                        <a:latin typeface="Noto Sans JP Bold" panose="020B0600070205080204" charset="-128"/>
                        <a:ea typeface="Noto Sans JP Bold" panose="020B0600070205080204" charset="-128"/>
                      </a:endParaRPr>
                    </a:p>
                    <a:p>
                      <a:r>
                        <a:rPr kumimoji="1" lang="ja-JP" altLang="en-US" sz="2000" dirty="0">
                          <a:latin typeface="Noto Sans JP Bold" panose="020B0600070205080204" charset="-128"/>
                          <a:ea typeface="Noto Sans JP Bold" panose="020B0600070205080204" charset="-128"/>
                        </a:rPr>
                        <a:t>                  里山活性化（農作物の販売）」</a:t>
                      </a:r>
                      <a:endParaRPr kumimoji="1" lang="en-US" altLang="ja-JP" sz="2000" dirty="0">
                        <a:latin typeface="Noto Sans JP Bold" panose="020B0600070205080204" charset="-128"/>
                        <a:ea typeface="Noto Sans JP Bold" panose="020B0600070205080204" charset="-128"/>
                      </a:endParaRPr>
                    </a:p>
                  </a:txBody>
                  <a:tcPr/>
                </a:tc>
                <a:extLst>
                  <a:ext uri="{0D108BD9-81ED-4DB2-BD59-A6C34878D82A}">
                    <a16:rowId xmlns:a16="http://schemas.microsoft.com/office/drawing/2014/main" val="1651817612"/>
                  </a:ext>
                </a:extLst>
              </a:tr>
              <a:tr h="370840">
                <a:tc>
                  <a:txBody>
                    <a:bodyPr/>
                    <a:lstStyle/>
                    <a:p>
                      <a:r>
                        <a:rPr kumimoji="1" lang="ja-JP" altLang="en-US" sz="2000" dirty="0">
                          <a:latin typeface="Noto Sans JP Bold" panose="020B0600070205080204" charset="-128"/>
                          <a:ea typeface="Noto Sans JP Bold" panose="020B0600070205080204" charset="-128"/>
                        </a:rPr>
                        <a:t>活動内容：京都市役所前広場にて「シン・オープンマーケット」を主催</a:t>
                      </a:r>
                      <a:endParaRPr kumimoji="1" lang="en-US" altLang="ja-JP" sz="2000" dirty="0">
                        <a:latin typeface="Noto Sans JP Bold" panose="020B0600070205080204" charset="-128"/>
                        <a:ea typeface="Noto Sans JP Bold" panose="020B0600070205080204" charset="-128"/>
                      </a:endParaRPr>
                    </a:p>
                  </a:txBody>
                  <a:tcPr/>
                </a:tc>
                <a:extLst>
                  <a:ext uri="{0D108BD9-81ED-4DB2-BD59-A6C34878D82A}">
                    <a16:rowId xmlns:a16="http://schemas.microsoft.com/office/drawing/2014/main" val="1334421617"/>
                  </a:ext>
                </a:extLst>
              </a:tr>
            </a:tbl>
          </a:graphicData>
        </a:graphic>
      </p:graphicFrame>
    </p:spTree>
    <p:extLst>
      <p:ext uri="{BB962C8B-B14F-4D97-AF65-F5344CB8AC3E}">
        <p14:creationId xmlns:p14="http://schemas.microsoft.com/office/powerpoint/2010/main" val="2851520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43A12-8260-E3CF-6258-8753617BE72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EF601CB1-C025-4CB3-08C2-880939BA5B5F}"/>
              </a:ext>
            </a:extLst>
          </p:cNvPr>
          <p:cNvSpPr/>
          <p:nvPr/>
        </p:nvSpPr>
        <p:spPr>
          <a:xfrm>
            <a:off x="857250" y="1047750"/>
            <a:ext cx="16573459" cy="0"/>
          </a:xfrm>
          <a:prstGeom prst="line">
            <a:avLst/>
          </a:prstGeom>
          <a:ln w="19050" cap="flat">
            <a:solidFill>
              <a:srgbClr val="1B1B1B"/>
            </a:solidFill>
            <a:prstDash val="solid"/>
            <a:headEnd type="none" w="sm" len="sm"/>
            <a:tailEnd type="none" w="sm" len="sm"/>
          </a:ln>
        </p:spPr>
      </p:sp>
      <p:sp>
        <p:nvSpPr>
          <p:cNvPr id="3" name="AutoShape 3">
            <a:extLst>
              <a:ext uri="{FF2B5EF4-FFF2-40B4-BE49-F238E27FC236}">
                <a16:creationId xmlns:a16="http://schemas.microsoft.com/office/drawing/2014/main" id="{98AF9550-9135-6A93-5BCB-F40C80E304F2}"/>
              </a:ext>
            </a:extLst>
          </p:cNvPr>
          <p:cNvSpPr/>
          <p:nvPr/>
        </p:nvSpPr>
        <p:spPr>
          <a:xfrm flipV="1">
            <a:off x="856856" y="904405"/>
            <a:ext cx="16574288" cy="0"/>
          </a:xfrm>
          <a:prstGeom prst="line">
            <a:avLst/>
          </a:prstGeom>
          <a:ln w="57150" cap="flat">
            <a:solidFill>
              <a:srgbClr val="1B1B1B"/>
            </a:solidFill>
            <a:prstDash val="solid"/>
            <a:headEnd type="none" w="sm" len="sm"/>
            <a:tailEnd type="none" w="sm" len="sm"/>
          </a:ln>
        </p:spPr>
      </p:sp>
      <p:sp>
        <p:nvSpPr>
          <p:cNvPr id="5" name="テキスト ボックス 4">
            <a:extLst>
              <a:ext uri="{FF2B5EF4-FFF2-40B4-BE49-F238E27FC236}">
                <a16:creationId xmlns:a16="http://schemas.microsoft.com/office/drawing/2014/main" id="{0D08CBA4-822B-38E2-442E-6BCC730AFAD9}"/>
              </a:ext>
            </a:extLst>
          </p:cNvPr>
          <p:cNvSpPr txBox="1"/>
          <p:nvPr/>
        </p:nvSpPr>
        <p:spPr>
          <a:xfrm>
            <a:off x="856856" y="1448068"/>
            <a:ext cx="3316614" cy="589457"/>
          </a:xfrm>
          <a:prstGeom prst="rect">
            <a:avLst/>
          </a:prstGeom>
          <a:noFill/>
        </p:spPr>
        <p:txBody>
          <a:bodyPr wrap="square">
            <a:spAutoFit/>
          </a:bodyPr>
          <a:lstStyle/>
          <a:p>
            <a:pPr algn="ctr">
              <a:lnSpc>
                <a:spcPts val="4199"/>
              </a:lnSpc>
            </a:pPr>
            <a:r>
              <a:rPr lang="ja-JP" altLang="en-US" sz="2800" spc="149" dirty="0">
                <a:latin typeface="Noto Sans JP Bold"/>
                <a:ea typeface="Noto Sans JP Bold"/>
              </a:rPr>
              <a:t>～</a:t>
            </a:r>
            <a:r>
              <a:rPr lang="en-US" altLang="ja-JP" sz="2800" spc="149" dirty="0">
                <a:latin typeface="Noto Sans JP Bold"/>
                <a:ea typeface="Noto Sans JP Bold"/>
              </a:rPr>
              <a:t>2023年度</a:t>
            </a:r>
            <a:r>
              <a:rPr lang="ja-JP" altLang="en-US" sz="2800" spc="149" dirty="0">
                <a:latin typeface="Noto Sans JP Bold"/>
                <a:ea typeface="Noto Sans JP Bold"/>
              </a:rPr>
              <a:t>～　</a:t>
            </a:r>
            <a:endParaRPr lang="en-US" altLang="ja-JP" sz="2800" spc="149" dirty="0">
              <a:latin typeface="Noto Sans JP Bold"/>
              <a:ea typeface="Noto Sans JP Bold"/>
            </a:endParaRPr>
          </a:p>
        </p:txBody>
      </p:sp>
      <p:sp>
        <p:nvSpPr>
          <p:cNvPr id="11" name="テキスト ボックス 10">
            <a:extLst>
              <a:ext uri="{FF2B5EF4-FFF2-40B4-BE49-F238E27FC236}">
                <a16:creationId xmlns:a16="http://schemas.microsoft.com/office/drawing/2014/main" id="{43867147-F63E-6F8B-503D-72729654AE28}"/>
              </a:ext>
            </a:extLst>
          </p:cNvPr>
          <p:cNvSpPr txBox="1"/>
          <p:nvPr/>
        </p:nvSpPr>
        <p:spPr>
          <a:xfrm>
            <a:off x="853386" y="2202008"/>
            <a:ext cx="11602994" cy="6494085"/>
          </a:xfrm>
          <a:prstGeom prst="rect">
            <a:avLst/>
          </a:prstGeom>
          <a:noFill/>
        </p:spPr>
        <p:txBody>
          <a:bodyPr wrap="square" rtlCol="0">
            <a:spAutoFit/>
          </a:bodyPr>
          <a:lstStyle/>
          <a:p>
            <a:r>
              <a:rPr kumimoji="1" lang="ja-JP" altLang="en-US" sz="3200" dirty="0">
                <a:latin typeface="Noto Sans JP Bold" panose="020B0600070205080204" charset="-128"/>
                <a:ea typeface="Noto Sans JP Bold" panose="020B0600070205080204" charset="-128"/>
              </a:rPr>
              <a:t>■大賞　</a:t>
            </a:r>
            <a:endParaRPr kumimoji="1" lang="en-US" altLang="ja-JP" sz="32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r>
              <a:rPr kumimoji="1" lang="ja-JP" altLang="en-US" sz="2400" dirty="0">
                <a:latin typeface="Noto Sans JP Heavy" panose="020B0600070205080204" charset="-128"/>
                <a:ea typeface="Noto Sans JP Heavy" panose="020B0600070205080204" charset="-128"/>
              </a:rPr>
              <a:t> </a:t>
            </a:r>
            <a:r>
              <a:rPr kumimoji="1" lang="en-US" altLang="ja-JP" sz="3200" dirty="0" err="1">
                <a:latin typeface="Noto Sans JP Heavy" panose="020B0600070205080204" charset="-128"/>
                <a:ea typeface="Noto Sans JP Heavy" panose="020B0600070205080204" charset="-128"/>
              </a:rPr>
              <a:t>o</a:t>
            </a:r>
            <a:r>
              <a:rPr kumimoji="1" lang="en-US" altLang="ja-JP" sz="3200" dirty="0" err="1">
                <a:latin typeface="Noto Sans JP Bold" panose="020B0600070205080204" charset="-128"/>
                <a:ea typeface="Noto Sans JP Bold" panose="020B0600070205080204" charset="-128"/>
              </a:rPr>
              <a:t>netable</a:t>
            </a:r>
            <a:r>
              <a:rPr kumimoji="1" lang="ja-JP" altLang="en-US" sz="3200" dirty="0">
                <a:latin typeface="Noto Sans JP Bold" panose="020B0600070205080204" charset="-128"/>
                <a:ea typeface="Noto Sans JP Bold" panose="020B0600070205080204" charset="-128"/>
              </a:rPr>
              <a:t>（京都女子大学）</a:t>
            </a:r>
            <a:endParaRPr kumimoji="1" lang="en-US" altLang="ja-JP" sz="32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r>
              <a:rPr kumimoji="1" lang="ja-JP" altLang="en-US" sz="3200" dirty="0">
                <a:latin typeface="Noto Sans JP Bold" panose="020B0600070205080204" charset="-128"/>
                <a:ea typeface="Noto Sans JP Bold" panose="020B0600070205080204" charset="-128"/>
              </a:rPr>
              <a:t>■ </a:t>
            </a:r>
            <a:r>
              <a:rPr kumimoji="1" lang="en-US" altLang="ja-JP" sz="3200" dirty="0">
                <a:latin typeface="Noto Sans JP Bold" panose="020B0600070205080204" charset="-128"/>
                <a:ea typeface="Noto Sans JP Bold" panose="020B0600070205080204" charset="-128"/>
              </a:rPr>
              <a:t>Rethink</a:t>
            </a:r>
            <a:r>
              <a:rPr kumimoji="1" lang="ja-JP" altLang="en-US" sz="3200" dirty="0">
                <a:latin typeface="Noto Sans JP Bold" panose="020B0600070205080204" charset="-128"/>
                <a:ea typeface="Noto Sans JP Bold" panose="020B0600070205080204" charset="-128"/>
              </a:rPr>
              <a:t>賞　</a:t>
            </a:r>
            <a:r>
              <a:rPr kumimoji="1" lang="ja-JP" altLang="en-US" sz="3200" dirty="0">
                <a:latin typeface="Noto Sans JP Heavy" panose="020B0600070205080204" charset="-128"/>
                <a:ea typeface="Noto Sans JP Heavy" panose="020B0600070205080204" charset="-128"/>
              </a:rPr>
              <a:t>（株式会社日本たばこ産業</a:t>
            </a:r>
            <a:r>
              <a:rPr kumimoji="1" lang="ja-JP" altLang="en-US" sz="2400" dirty="0">
                <a:latin typeface="Noto Sans JP Heavy" panose="020B0600070205080204" charset="-128"/>
                <a:ea typeface="Noto Sans JP Heavy" panose="020B0600070205080204" charset="-128"/>
              </a:rPr>
              <a:t>）</a:t>
            </a:r>
            <a:endParaRPr kumimoji="1" lang="en-US" altLang="ja-JP" sz="2400" dirty="0">
              <a:latin typeface="Noto Sans JP Heavy" panose="020B0600070205080204" charset="-128"/>
              <a:ea typeface="Noto Sans JP Heavy" panose="020B0600070205080204" charset="-128"/>
            </a:endParaRPr>
          </a:p>
          <a:p>
            <a:endParaRPr kumimoji="1" lang="en-US" altLang="ja-JP" sz="2400" dirty="0">
              <a:latin typeface="Noto Sans JP Heavy" panose="020B0600070205080204" charset="-128"/>
              <a:ea typeface="Noto Sans JP Heavy" panose="020B0600070205080204" charset="-128"/>
            </a:endParaRPr>
          </a:p>
          <a:p>
            <a:r>
              <a:rPr kumimoji="1" lang="ja-JP" altLang="en-US" sz="2400" dirty="0">
                <a:latin typeface="Noto Sans JP Bold" panose="020B0600070205080204" charset="-128"/>
                <a:ea typeface="Noto Sans JP Bold" panose="020B0600070205080204" charset="-128"/>
              </a:rPr>
              <a:t>　</a:t>
            </a:r>
            <a:r>
              <a:rPr kumimoji="1" lang="en-US" altLang="ja-JP" sz="3200" dirty="0">
                <a:latin typeface="Noto Sans JP Bold" panose="020B0600070205080204" charset="-128"/>
                <a:ea typeface="Noto Sans JP Bold" panose="020B0600070205080204" charset="-128"/>
              </a:rPr>
              <a:t>SoCal</a:t>
            </a:r>
            <a:r>
              <a:rPr kumimoji="1" lang="ja-JP" altLang="en-US" sz="3200" dirty="0">
                <a:latin typeface="Noto Sans JP Bold" panose="020B0600070205080204" charset="-128"/>
                <a:ea typeface="Noto Sans JP Bold" panose="020B0600070205080204" charset="-128"/>
              </a:rPr>
              <a:t>（京都大学）</a:t>
            </a:r>
            <a:endParaRPr kumimoji="1" lang="en-US" altLang="ja-JP" sz="24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a:p>
            <a:endParaRPr kumimoji="1" lang="en-US" altLang="ja-JP" sz="2400" dirty="0">
              <a:latin typeface="Noto Sans JP Bold" panose="020B0600070205080204" charset="-128"/>
              <a:ea typeface="Noto Sans JP Bold" panose="020B0600070205080204" charset="-128"/>
            </a:endParaRPr>
          </a:p>
        </p:txBody>
      </p:sp>
      <p:pic>
        <p:nvPicPr>
          <p:cNvPr id="18" name="図 17">
            <a:extLst>
              <a:ext uri="{FF2B5EF4-FFF2-40B4-BE49-F238E27FC236}">
                <a16:creationId xmlns:a16="http://schemas.microsoft.com/office/drawing/2014/main" id="{3F854EDC-6B79-7200-F6B3-A070E565F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84471" y="2271660"/>
            <a:ext cx="4746238" cy="3164446"/>
          </a:xfrm>
          <a:prstGeom prst="rect">
            <a:avLst/>
          </a:prstGeom>
        </p:spPr>
      </p:pic>
      <p:pic>
        <p:nvPicPr>
          <p:cNvPr id="21" name="図 20">
            <a:extLst>
              <a:ext uri="{FF2B5EF4-FFF2-40B4-BE49-F238E27FC236}">
                <a16:creationId xmlns:a16="http://schemas.microsoft.com/office/drawing/2014/main" id="{3EF5EBBB-42FE-6EF5-4697-206933310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17987" y="6745525"/>
            <a:ext cx="4746238" cy="3164446"/>
          </a:xfrm>
          <a:prstGeom prst="rect">
            <a:avLst/>
          </a:prstGeom>
        </p:spPr>
      </p:pic>
      <p:sp>
        <p:nvSpPr>
          <p:cNvPr id="6" name="スライド番号プレースホルダー 5">
            <a:extLst>
              <a:ext uri="{FF2B5EF4-FFF2-40B4-BE49-F238E27FC236}">
                <a16:creationId xmlns:a16="http://schemas.microsoft.com/office/drawing/2014/main" id="{F87DDABD-44BF-8087-B20F-E836EA1B9170}"/>
              </a:ext>
            </a:extLst>
          </p:cNvPr>
          <p:cNvSpPr>
            <a:spLocks noGrp="1"/>
          </p:cNvSpPr>
          <p:nvPr>
            <p:ph type="sldNum" sz="quarter" idx="12"/>
          </p:nvPr>
        </p:nvSpPr>
        <p:spPr/>
        <p:txBody>
          <a:bodyPr/>
          <a:lstStyle/>
          <a:p>
            <a:r>
              <a:rPr lang="en-US" dirty="0"/>
              <a:t>10</a:t>
            </a:r>
          </a:p>
        </p:txBody>
      </p:sp>
      <p:graphicFrame>
        <p:nvGraphicFramePr>
          <p:cNvPr id="7" name="表 6">
            <a:extLst>
              <a:ext uri="{FF2B5EF4-FFF2-40B4-BE49-F238E27FC236}">
                <a16:creationId xmlns:a16="http://schemas.microsoft.com/office/drawing/2014/main" id="{93E80346-8857-4ECB-161B-F25FF903D64F}"/>
              </a:ext>
            </a:extLst>
          </p:cNvPr>
          <p:cNvGraphicFramePr>
            <a:graphicFrameLocks noGrp="1"/>
          </p:cNvGraphicFramePr>
          <p:nvPr>
            <p:extLst>
              <p:ext uri="{D42A27DB-BD31-4B8C-83A1-F6EECF244321}">
                <p14:modId xmlns:p14="http://schemas.microsoft.com/office/powerpoint/2010/main" val="3043277840"/>
              </p:ext>
            </p:extLst>
          </p:nvPr>
        </p:nvGraphicFramePr>
        <p:xfrm>
          <a:off x="1273126" y="3774957"/>
          <a:ext cx="9525000" cy="1804164"/>
        </p:xfrm>
        <a:graphic>
          <a:graphicData uri="http://schemas.openxmlformats.org/drawingml/2006/table">
            <a:tbl>
              <a:tblPr firstRow="1" bandRow="1">
                <a:tableStyleId>{5940675A-B579-460E-94D1-54222C63F5DA}</a:tableStyleId>
              </a:tblPr>
              <a:tblGrid>
                <a:gridCol w="9525000">
                  <a:extLst>
                    <a:ext uri="{9D8B030D-6E8A-4147-A177-3AD203B41FA5}">
                      <a16:colId xmlns:a16="http://schemas.microsoft.com/office/drawing/2014/main" val="2043049415"/>
                    </a:ext>
                  </a:extLst>
                </a:gridCol>
              </a:tblGrid>
              <a:tr h="431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Noto Sans JP Bold" panose="020B0600070205080204" charset="-128"/>
                          <a:ea typeface="Noto Sans JP Bold" panose="020B0600070205080204" charset="-128"/>
                        </a:rPr>
                        <a:t>提案：「</a:t>
                      </a:r>
                      <a:r>
                        <a:rPr kumimoji="1" lang="en-US" altLang="ja-JP" sz="2000" dirty="0" err="1">
                          <a:latin typeface="Noto Sans JP Bold" panose="020B0600070205080204" charset="-128"/>
                          <a:ea typeface="Noto Sans JP Bold" panose="020B0600070205080204" charset="-128"/>
                        </a:rPr>
                        <a:t>onetable</a:t>
                      </a:r>
                      <a:r>
                        <a:rPr kumimoji="1" lang="ja-JP" altLang="en-US" sz="2000" dirty="0">
                          <a:latin typeface="Noto Sans JP Bold" panose="020B0600070205080204" charset="-128"/>
                          <a:ea typeface="Noto Sans JP Bold" panose="020B0600070205080204" charset="-128"/>
                        </a:rPr>
                        <a:t>　～ベジタリアン訪日客にも日本の食べたい食べられるを～」</a:t>
                      </a:r>
                      <a:endParaRPr kumimoji="1" lang="en-US" altLang="ja-JP" sz="2000" dirty="0">
                        <a:latin typeface="Noto Sans JP Bold" panose="020B0600070205080204" charset="-128"/>
                        <a:ea typeface="Noto Sans JP Bold" panose="020B0600070205080204" charset="-128"/>
                      </a:endParaRPr>
                    </a:p>
                  </a:txBody>
                  <a:tcPr/>
                </a:tc>
                <a:extLst>
                  <a:ext uri="{0D108BD9-81ED-4DB2-BD59-A6C34878D82A}">
                    <a16:rowId xmlns:a16="http://schemas.microsoft.com/office/drawing/2014/main" val="1494569209"/>
                  </a:ext>
                </a:extLst>
              </a:tr>
              <a:tr h="431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Noto Sans JP Bold" panose="020B0600070205080204" charset="-128"/>
                          <a:ea typeface="Noto Sans JP Bold" panose="020B0600070205080204" charset="-128"/>
                        </a:rPr>
                        <a:t>目的：さまざまな食の多様性をもつ人々で同じテーブルを囲める社会の実現</a:t>
                      </a:r>
                      <a:endParaRPr kumimoji="1" lang="en-US" altLang="ja-JP" sz="2000" dirty="0">
                        <a:latin typeface="Noto Sans JP Bold" panose="020B0600070205080204" charset="-128"/>
                        <a:ea typeface="Noto Sans JP Bold" panose="020B0600070205080204" charset="-128"/>
                      </a:endParaRPr>
                    </a:p>
                  </a:txBody>
                  <a:tcPr/>
                </a:tc>
                <a:extLst>
                  <a:ext uri="{0D108BD9-81ED-4DB2-BD59-A6C34878D82A}">
                    <a16:rowId xmlns:a16="http://schemas.microsoft.com/office/drawing/2014/main" val="3315469064"/>
                  </a:ext>
                </a:extLst>
              </a:tr>
              <a:tr h="940892">
                <a:tc>
                  <a:txBody>
                    <a:bodyPr/>
                    <a:lstStyle/>
                    <a:p>
                      <a:r>
                        <a:rPr kumimoji="1" lang="ja-JP" altLang="en-US" sz="2000" dirty="0">
                          <a:latin typeface="Noto Sans JP Bold" panose="020B0600070205080204" charset="-128"/>
                          <a:ea typeface="Noto Sans JP Bold" panose="020B0600070205080204" charset="-128"/>
                        </a:rPr>
                        <a:t>活動内容：</a:t>
                      </a:r>
                      <a:r>
                        <a:rPr lang="ja-JP" altLang="ja-JP" sz="2000" dirty="0">
                          <a:effectLst/>
                          <a:latin typeface="Noto Sans JP Bold" panose="020B0600070205080204" charset="-128"/>
                          <a:ea typeface="Noto Sans JP Bold" panose="020B0600070205080204" charset="-128"/>
                          <a:cs typeface="Times New Roman" panose="02020603050405020304" pitchFamily="18" charset="0"/>
                        </a:rPr>
                        <a:t>サイトベースでのコミュニケーションプラットフォームの作成</a:t>
                      </a:r>
                      <a:endParaRPr lang="en-US" altLang="ja-JP" sz="2000" dirty="0">
                        <a:latin typeface="Noto Sans JP Bold" panose="020B0600070205080204" charset="-128"/>
                        <a:ea typeface="Noto Sans JP Bold" panose="020B0600070205080204" charset="-128"/>
                        <a:cs typeface="Times New Roman" panose="02020603050405020304" pitchFamily="18" charset="0"/>
                      </a:endParaRPr>
                    </a:p>
                    <a:p>
                      <a:r>
                        <a:rPr kumimoji="1" lang="ja-JP" altLang="en-US" sz="2000" dirty="0">
                          <a:latin typeface="Noto Sans JP Bold" panose="020B0600070205080204" charset="-128"/>
                          <a:ea typeface="Noto Sans JP Bold" panose="020B0600070205080204" charset="-128"/>
                          <a:cs typeface="Times New Roman" panose="02020603050405020304" pitchFamily="18" charset="0"/>
                        </a:rPr>
                        <a:t>　　　　（</a:t>
                      </a:r>
                      <a:r>
                        <a:rPr kumimoji="1" lang="en-US" altLang="ja-JP" sz="2000" dirty="0">
                          <a:latin typeface="Noto Sans JP Bold" panose="020B0600070205080204" charset="-128"/>
                          <a:ea typeface="Noto Sans JP Bold" panose="020B0600070205080204" charset="-128"/>
                          <a:cs typeface="Times New Roman" panose="02020603050405020304" pitchFamily="18" charset="0"/>
                        </a:rPr>
                        <a:t>※</a:t>
                      </a:r>
                      <a:r>
                        <a:rPr kumimoji="1" lang="ja-JP" altLang="en-US" sz="2000" dirty="0">
                          <a:latin typeface="Noto Sans JP Bold" panose="020B0600070205080204" charset="-128"/>
                          <a:ea typeface="Noto Sans JP Bold" panose="020B0600070205080204" charset="-128"/>
                          <a:cs typeface="Times New Roman" panose="02020603050405020304" pitchFamily="18" charset="0"/>
                        </a:rPr>
                        <a:t>現在試行中）</a:t>
                      </a:r>
                      <a:endParaRPr kumimoji="1" lang="en-US" altLang="ja-JP" sz="2000" dirty="0">
                        <a:latin typeface="Noto Sans JP Bold" panose="020B0600070205080204" charset="-128"/>
                        <a:ea typeface="Noto Sans JP Bold" panose="020B0600070205080204" charset="-128"/>
                      </a:endParaRPr>
                    </a:p>
                  </a:txBody>
                  <a:tcPr/>
                </a:tc>
                <a:extLst>
                  <a:ext uri="{0D108BD9-81ED-4DB2-BD59-A6C34878D82A}">
                    <a16:rowId xmlns:a16="http://schemas.microsoft.com/office/drawing/2014/main" val="4027207038"/>
                  </a:ext>
                </a:extLst>
              </a:tr>
            </a:tbl>
          </a:graphicData>
        </a:graphic>
      </p:graphicFrame>
      <p:graphicFrame>
        <p:nvGraphicFramePr>
          <p:cNvPr id="8" name="表 7">
            <a:extLst>
              <a:ext uri="{FF2B5EF4-FFF2-40B4-BE49-F238E27FC236}">
                <a16:creationId xmlns:a16="http://schemas.microsoft.com/office/drawing/2014/main" id="{B3B88144-5C5B-FA43-0212-AE3D0B76CFED}"/>
              </a:ext>
            </a:extLst>
          </p:cNvPr>
          <p:cNvGraphicFramePr>
            <a:graphicFrameLocks noGrp="1"/>
          </p:cNvGraphicFramePr>
          <p:nvPr>
            <p:extLst>
              <p:ext uri="{D42A27DB-BD31-4B8C-83A1-F6EECF244321}">
                <p14:modId xmlns:p14="http://schemas.microsoft.com/office/powerpoint/2010/main" val="317568215"/>
              </p:ext>
            </p:extLst>
          </p:nvPr>
        </p:nvGraphicFramePr>
        <p:xfrm>
          <a:off x="1295400" y="8052492"/>
          <a:ext cx="9525000" cy="1941202"/>
        </p:xfrm>
        <a:graphic>
          <a:graphicData uri="http://schemas.openxmlformats.org/drawingml/2006/table">
            <a:tbl>
              <a:tblPr firstRow="1" bandRow="1">
                <a:tableStyleId>{5940675A-B579-460E-94D1-54222C63F5DA}</a:tableStyleId>
              </a:tblPr>
              <a:tblGrid>
                <a:gridCol w="9525000">
                  <a:extLst>
                    <a:ext uri="{9D8B030D-6E8A-4147-A177-3AD203B41FA5}">
                      <a16:colId xmlns:a16="http://schemas.microsoft.com/office/drawing/2014/main" val="2043049415"/>
                    </a:ext>
                  </a:extLst>
                </a:gridCol>
              </a:tblGrid>
              <a:tr h="59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Noto Sans JP Bold" panose="020B0600070205080204" charset="-128"/>
                          <a:ea typeface="Noto Sans JP Bold" panose="020B0600070205080204" charset="-128"/>
                        </a:rPr>
                        <a:t>提案： 「</a:t>
                      </a:r>
                      <a:r>
                        <a:rPr kumimoji="1" lang="en-US" altLang="ja-JP" sz="2000" dirty="0" err="1">
                          <a:latin typeface="Noto Sans JP Bold" panose="020B0600070205080204" charset="-128"/>
                          <a:ea typeface="Noto Sans JP Bold" panose="020B0600070205080204" charset="-128"/>
                        </a:rPr>
                        <a:t>Bishoku</a:t>
                      </a:r>
                      <a:r>
                        <a:rPr kumimoji="1" lang="ja-JP" altLang="en-US" sz="2000" dirty="0">
                          <a:latin typeface="Noto Sans JP Bold" panose="020B0600070205080204" charset="-128"/>
                          <a:ea typeface="Noto Sans JP Bold" panose="020B0600070205080204" charset="-128"/>
                        </a:rPr>
                        <a:t> </a:t>
                      </a:r>
                      <a:r>
                        <a:rPr kumimoji="1" lang="en-US" altLang="ja-JP" sz="2000" dirty="0">
                          <a:latin typeface="Noto Sans JP Bold" panose="020B0600070205080204" charset="-128"/>
                          <a:ea typeface="Noto Sans JP Bold" panose="020B0600070205080204" charset="-128"/>
                        </a:rPr>
                        <a:t>Partners</a:t>
                      </a:r>
                      <a:r>
                        <a:rPr kumimoji="1" lang="ja-JP" altLang="en-US" sz="2000" dirty="0">
                          <a:latin typeface="Noto Sans JP Bold" panose="020B0600070205080204" charset="-128"/>
                          <a:ea typeface="Noto Sans JP Bold" panose="020B0600070205080204" charset="-128"/>
                        </a:rPr>
                        <a:t>」</a:t>
                      </a:r>
                      <a:endParaRPr kumimoji="1" lang="en-US" altLang="ja-JP" sz="2000" dirty="0">
                        <a:latin typeface="Noto Sans JP Bold" panose="020B0600070205080204" charset="-128"/>
                        <a:ea typeface="Noto Sans JP Bold" panose="020B0600070205080204" charset="-128"/>
                      </a:endParaRPr>
                    </a:p>
                  </a:txBody>
                  <a:tcPr/>
                </a:tc>
                <a:extLst>
                  <a:ext uri="{0D108BD9-81ED-4DB2-BD59-A6C34878D82A}">
                    <a16:rowId xmlns:a16="http://schemas.microsoft.com/office/drawing/2014/main" val="1494569209"/>
                  </a:ext>
                </a:extLst>
              </a:tr>
              <a:tr h="423425">
                <a:tc>
                  <a:txBody>
                    <a:bodyPr/>
                    <a:lstStyle/>
                    <a:p>
                      <a:r>
                        <a:rPr lang="ja-JP" altLang="en-US" sz="2000" b="0" i="0" u="none" strike="noStrike" dirty="0">
                          <a:solidFill>
                            <a:srgbClr val="000000"/>
                          </a:solidFill>
                          <a:effectLst/>
                          <a:latin typeface="Noto Sans JP Bold" panose="020B0600070205080204" charset="-128"/>
                          <a:ea typeface="Noto Sans JP Bold" panose="020B0600070205080204" charset="-128"/>
                        </a:rPr>
                        <a:t>目的</a:t>
                      </a:r>
                      <a:r>
                        <a:rPr lang="ja-JP" altLang="en-US" sz="2000" dirty="0">
                          <a:solidFill>
                            <a:srgbClr val="000000"/>
                          </a:solidFill>
                          <a:latin typeface="Noto Sans JP Bold" panose="020B0600070205080204" charset="-128"/>
                          <a:ea typeface="Noto Sans JP Bold" panose="020B0600070205080204" charset="-128"/>
                        </a:rPr>
                        <a:t>：</a:t>
                      </a:r>
                      <a:r>
                        <a:rPr lang="ja-JP" altLang="en-US" sz="2000" b="0" i="0" u="none" strike="noStrike" dirty="0">
                          <a:solidFill>
                            <a:srgbClr val="000000"/>
                          </a:solidFill>
                          <a:effectLst/>
                          <a:latin typeface="Noto Sans JP Bold" panose="020B0600070205080204" charset="-128"/>
                          <a:ea typeface="Noto Sans JP Bold" panose="020B0600070205080204" charset="-128"/>
                        </a:rPr>
                        <a:t>訪日客来店時のパニック、ミスコミュニケーションの解消</a:t>
                      </a:r>
                      <a:endParaRPr kumimoji="1" lang="en-US" altLang="ja-JP" sz="2000" dirty="0">
                        <a:latin typeface="Noto Sans JP Bold" panose="020B0600070205080204" charset="-128"/>
                        <a:ea typeface="Noto Sans JP Bold" panose="020B0600070205080204" charset="-128"/>
                      </a:endParaRPr>
                    </a:p>
                  </a:txBody>
                  <a:tcPr/>
                </a:tc>
                <a:extLst>
                  <a:ext uri="{0D108BD9-81ED-4DB2-BD59-A6C34878D82A}">
                    <a16:rowId xmlns:a16="http://schemas.microsoft.com/office/drawing/2014/main" val="3315469064"/>
                  </a:ext>
                </a:extLst>
              </a:tr>
              <a:tr h="922993">
                <a:tc>
                  <a:txBody>
                    <a:bodyPr/>
                    <a:lstStyle/>
                    <a:p>
                      <a:r>
                        <a:rPr kumimoji="1" lang="ja-JP" altLang="en-US" sz="2000" dirty="0">
                          <a:latin typeface="Noto Sans JP Bold" panose="020B0600070205080204" charset="-128"/>
                          <a:ea typeface="Noto Sans JP Bold" panose="020B0600070205080204" charset="-128"/>
                        </a:rPr>
                        <a:t>活動内容：・</a:t>
                      </a:r>
                      <a:r>
                        <a:rPr lang="ja-JP" altLang="ja-JP" sz="2000" dirty="0">
                          <a:effectLst/>
                          <a:latin typeface="Noto Sans JP Bold" panose="020B0600070205080204" charset="-128"/>
                          <a:ea typeface="Noto Sans JP Bold" panose="020B0600070205080204" charset="-128"/>
                          <a:cs typeface="Times New Roman" panose="02020603050405020304" pitchFamily="18" charset="0"/>
                        </a:rPr>
                        <a:t>市内のホテルへのハラルラーメン「よなきそば」の提供。</a:t>
                      </a:r>
                      <a:endParaRPr lang="en-US" altLang="ja-JP" sz="2000" dirty="0">
                        <a:effectLst/>
                        <a:latin typeface="Noto Sans JP Bold" panose="020B0600070205080204" charset="-128"/>
                        <a:ea typeface="Noto Sans JP Bold" panose="020B060007020508020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effectLst/>
                          <a:latin typeface="Noto Sans JP Bold" panose="020B0600070205080204" charset="-128"/>
                          <a:ea typeface="Noto Sans JP Bold" panose="020B0600070205080204" charset="-128"/>
                          <a:cs typeface="Times New Roman" panose="02020603050405020304" pitchFamily="18" charset="0"/>
                        </a:rPr>
                        <a:t>　　　　　・</a:t>
                      </a:r>
                      <a:r>
                        <a:rPr lang="ja-JP" altLang="ja-JP" sz="2000" kern="100" dirty="0">
                          <a:effectLst/>
                          <a:latin typeface="Noto Sans JP Bold" panose="020B0600070205080204" charset="-128"/>
                          <a:ea typeface="Noto Sans JP Bold" panose="020B0600070205080204" charset="-128"/>
                          <a:cs typeface="Times New Roman" panose="02020603050405020304" pitchFamily="18" charset="0"/>
                        </a:rPr>
                        <a:t>語学力に長けた学生のスタッフ派遣サービス</a:t>
                      </a:r>
                      <a:r>
                        <a:rPr kumimoji="1" lang="ja-JP" altLang="en-US" sz="2000" dirty="0">
                          <a:latin typeface="Noto Sans JP Bold" panose="020B0600070205080204" charset="-128"/>
                          <a:ea typeface="Noto Sans JP Bold" panose="020B0600070205080204" charset="-128"/>
                          <a:cs typeface="Times New Roman" panose="02020603050405020304" pitchFamily="18" charset="0"/>
                        </a:rPr>
                        <a:t>（</a:t>
                      </a:r>
                      <a:r>
                        <a:rPr kumimoji="1" lang="en-US" altLang="ja-JP" sz="2000" dirty="0">
                          <a:latin typeface="Noto Sans JP Bold" panose="020B0600070205080204" charset="-128"/>
                          <a:ea typeface="Noto Sans JP Bold" panose="020B0600070205080204" charset="-128"/>
                          <a:cs typeface="Times New Roman" panose="02020603050405020304" pitchFamily="18" charset="0"/>
                        </a:rPr>
                        <a:t>※</a:t>
                      </a:r>
                      <a:r>
                        <a:rPr kumimoji="1" lang="ja-JP" altLang="en-US" sz="2000" dirty="0">
                          <a:latin typeface="Noto Sans JP Bold" panose="020B0600070205080204" charset="-128"/>
                          <a:ea typeface="Noto Sans JP Bold" panose="020B0600070205080204" charset="-128"/>
                          <a:cs typeface="Times New Roman" panose="02020603050405020304" pitchFamily="18" charset="0"/>
                        </a:rPr>
                        <a:t>現在試行中）</a:t>
                      </a:r>
                      <a:endParaRPr lang="ja-JP" altLang="ja-JP" sz="1600" kern="100" dirty="0">
                        <a:effectLst/>
                        <a:latin typeface="Noto Sans JP Bold" panose="020B0600070205080204" charset="-128"/>
                        <a:ea typeface="Noto Sans JP Bold" panose="020B0600070205080204" charset="-128"/>
                        <a:cs typeface="Times New Roman" panose="02020603050405020304" pitchFamily="18" charset="0"/>
                      </a:endParaRPr>
                    </a:p>
                  </a:txBody>
                  <a:tcPr/>
                </a:tc>
                <a:extLst>
                  <a:ext uri="{0D108BD9-81ED-4DB2-BD59-A6C34878D82A}">
                    <a16:rowId xmlns:a16="http://schemas.microsoft.com/office/drawing/2014/main" val="4027207038"/>
                  </a:ext>
                </a:extLst>
              </a:tr>
            </a:tbl>
          </a:graphicData>
        </a:graphic>
      </p:graphicFrame>
    </p:spTree>
    <p:extLst>
      <p:ext uri="{BB962C8B-B14F-4D97-AF65-F5344CB8AC3E}">
        <p14:creationId xmlns:p14="http://schemas.microsoft.com/office/powerpoint/2010/main" val="1967328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32FC7-F0A6-02DA-A796-117D6AEBC8C5}"/>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68EC0CB-124A-E955-2D14-2290B706988A}"/>
              </a:ext>
            </a:extLst>
          </p:cNvPr>
          <p:cNvSpPr/>
          <p:nvPr/>
        </p:nvSpPr>
        <p:spPr>
          <a:xfrm>
            <a:off x="857250" y="1047750"/>
            <a:ext cx="16573459" cy="0"/>
          </a:xfrm>
          <a:prstGeom prst="line">
            <a:avLst/>
          </a:prstGeom>
          <a:ln w="19050" cap="flat">
            <a:solidFill>
              <a:srgbClr val="1B1B1B"/>
            </a:solidFill>
            <a:prstDash val="solid"/>
            <a:headEnd type="none" w="sm" len="sm"/>
            <a:tailEnd type="none" w="sm" len="sm"/>
          </a:ln>
        </p:spPr>
      </p:sp>
      <p:sp>
        <p:nvSpPr>
          <p:cNvPr id="3" name="AutoShape 3">
            <a:extLst>
              <a:ext uri="{FF2B5EF4-FFF2-40B4-BE49-F238E27FC236}">
                <a16:creationId xmlns:a16="http://schemas.microsoft.com/office/drawing/2014/main" id="{59025B48-9353-A45C-B6E7-C5B6AA08965C}"/>
              </a:ext>
            </a:extLst>
          </p:cNvPr>
          <p:cNvSpPr/>
          <p:nvPr/>
        </p:nvSpPr>
        <p:spPr>
          <a:xfrm flipV="1">
            <a:off x="856856" y="904405"/>
            <a:ext cx="16574288" cy="0"/>
          </a:xfrm>
          <a:prstGeom prst="line">
            <a:avLst/>
          </a:prstGeom>
          <a:ln w="57150" cap="flat">
            <a:solidFill>
              <a:srgbClr val="1B1B1B"/>
            </a:solidFill>
            <a:prstDash val="solid"/>
            <a:headEnd type="none" w="sm" len="sm"/>
            <a:tailEnd type="none" w="sm" len="sm"/>
          </a:ln>
        </p:spPr>
      </p:sp>
      <p:grpSp>
        <p:nvGrpSpPr>
          <p:cNvPr id="31" name="グループ化 30">
            <a:extLst>
              <a:ext uri="{FF2B5EF4-FFF2-40B4-BE49-F238E27FC236}">
                <a16:creationId xmlns:a16="http://schemas.microsoft.com/office/drawing/2014/main" id="{2B029FE7-DB09-AACE-7809-DA0864AAB0E2}"/>
              </a:ext>
            </a:extLst>
          </p:cNvPr>
          <p:cNvGrpSpPr/>
          <p:nvPr/>
        </p:nvGrpSpPr>
        <p:grpSpPr>
          <a:xfrm>
            <a:off x="914400" y="897083"/>
            <a:ext cx="15468600" cy="4094017"/>
            <a:chOff x="1286900" y="1595991"/>
            <a:chExt cx="14173200" cy="4094017"/>
          </a:xfrm>
        </p:grpSpPr>
        <p:sp>
          <p:nvSpPr>
            <p:cNvPr id="11" name="TextBox 11">
              <a:extLst>
                <a:ext uri="{FF2B5EF4-FFF2-40B4-BE49-F238E27FC236}">
                  <a16:creationId xmlns:a16="http://schemas.microsoft.com/office/drawing/2014/main" id="{4D681C3F-62F1-E842-BD59-84F6DF36390C}"/>
                </a:ext>
              </a:extLst>
            </p:cNvPr>
            <p:cNvSpPr txBox="1"/>
            <p:nvPr/>
          </p:nvSpPr>
          <p:spPr>
            <a:xfrm>
              <a:off x="1286900" y="1595991"/>
              <a:ext cx="11290747" cy="969817"/>
            </a:xfrm>
            <a:prstGeom prst="rect">
              <a:avLst/>
            </a:prstGeom>
          </p:spPr>
          <p:txBody>
            <a:bodyPr lIns="0" tIns="0" rIns="0" bIns="0" rtlCol="0" anchor="t">
              <a:spAutoFit/>
            </a:bodyPr>
            <a:lstStyle/>
            <a:p>
              <a:pPr>
                <a:lnSpc>
                  <a:spcPts val="8400"/>
                </a:lnSpc>
              </a:pPr>
              <a:r>
                <a:rPr lang="en-US" sz="4800" spc="300" dirty="0" err="1">
                  <a:solidFill>
                    <a:srgbClr val="1B1B1B"/>
                  </a:solidFill>
                  <a:ea typeface="Noto Sans JP Heavy"/>
                </a:rPr>
                <a:t>事業</a:t>
              </a:r>
              <a:r>
                <a:rPr lang="ja-JP" altLang="en-US" sz="4800" spc="300" dirty="0">
                  <a:solidFill>
                    <a:srgbClr val="1B1B1B"/>
                  </a:solidFill>
                  <a:ea typeface="Noto Sans JP Heavy"/>
                </a:rPr>
                <a:t>概要</a:t>
              </a:r>
              <a:endParaRPr lang="en-US" sz="4800" spc="300" dirty="0">
                <a:solidFill>
                  <a:srgbClr val="1B1B1B"/>
                </a:solidFill>
                <a:ea typeface="Noto Sans JP Heavy"/>
              </a:endParaRPr>
            </a:p>
          </p:txBody>
        </p:sp>
        <p:sp>
          <p:nvSpPr>
            <p:cNvPr id="12" name="TextBox 12">
              <a:extLst>
                <a:ext uri="{FF2B5EF4-FFF2-40B4-BE49-F238E27FC236}">
                  <a16:creationId xmlns:a16="http://schemas.microsoft.com/office/drawing/2014/main" id="{B78118A9-C335-D91B-9491-4876A435A6CB}"/>
                </a:ext>
              </a:extLst>
            </p:cNvPr>
            <p:cNvSpPr txBox="1"/>
            <p:nvPr/>
          </p:nvSpPr>
          <p:spPr>
            <a:xfrm>
              <a:off x="1286900" y="2735353"/>
              <a:ext cx="14173200" cy="2954655"/>
            </a:xfrm>
            <a:prstGeom prst="rect">
              <a:avLst/>
            </a:prstGeom>
          </p:spPr>
          <p:txBody>
            <a:bodyPr wrap="square" lIns="0" tIns="0" rIns="0" bIns="0" rtlCol="0" anchor="t">
              <a:spAutoFit/>
            </a:bodyPr>
            <a:lstStyle/>
            <a:p>
              <a:pPr marL="457200" indent="-457200">
                <a:buFont typeface="Wingdings" panose="05000000000000000000" pitchFamily="2" charset="2"/>
                <a:buChar char="n"/>
              </a:pPr>
              <a:r>
                <a:rPr kumimoji="1" lang="ja-JP" altLang="en-US" sz="2800" dirty="0">
                  <a:latin typeface="Noto Sans JP Heavy" panose="020B0600070205080204" charset="-128"/>
                  <a:ea typeface="Noto Sans JP Heavy" panose="020B0600070205080204" charset="-128"/>
                </a:rPr>
                <a:t>実施主体：</a:t>
              </a:r>
              <a:r>
                <a:rPr kumimoji="1" lang="en-US" altLang="ja-JP" sz="2800" dirty="0">
                  <a:latin typeface="Noto Sans JP Heavy" panose="020B0600070205080204" charset="-128"/>
                  <a:ea typeface="Noto Sans JP Heavy" panose="020B0600070205080204" charset="-128"/>
                </a:rPr>
                <a:t>The Future of KYOTO AWARD</a:t>
              </a:r>
              <a:r>
                <a:rPr kumimoji="1" lang="ja-JP" altLang="en-US" sz="2800" dirty="0">
                  <a:latin typeface="Noto Sans JP Heavy" panose="020B0600070205080204" charset="-128"/>
                  <a:ea typeface="Noto Sans JP Heavy" panose="020B0600070205080204" charset="-128"/>
                </a:rPr>
                <a:t>実行委員会</a:t>
              </a:r>
              <a:endParaRPr kumimoji="1" lang="en-US" altLang="ja-JP" sz="2800" dirty="0">
                <a:latin typeface="Noto Sans JP Heavy" panose="020B0600070205080204" charset="-128"/>
                <a:ea typeface="Noto Sans JP Heavy" panose="020B0600070205080204" charset="-128"/>
              </a:endParaRPr>
            </a:p>
            <a:p>
              <a:endParaRPr kumimoji="1" lang="en-US" altLang="ja-JP" sz="3200" dirty="0">
                <a:latin typeface="Noto Sans JP Heavy" panose="020B0600070205080204" charset="-128"/>
                <a:ea typeface="Noto Sans JP Heavy" panose="020B0600070205080204" charset="-128"/>
              </a:endParaRPr>
            </a:p>
            <a:p>
              <a:endParaRPr kumimoji="1" lang="en-US" altLang="ja-JP" sz="3200" dirty="0">
                <a:latin typeface="Noto Sans JP Heavy" panose="020B0600070205080204" charset="-128"/>
                <a:ea typeface="Noto Sans JP Heavy" panose="020B0600070205080204" charset="-128"/>
              </a:endParaRPr>
            </a:p>
            <a:p>
              <a:pPr marL="457200" indent="-457200">
                <a:buFont typeface="Wingdings" panose="05000000000000000000" pitchFamily="2" charset="2"/>
                <a:buChar char="n"/>
              </a:pPr>
              <a:endParaRPr kumimoji="1" lang="en-US" altLang="ja-JP" sz="3200" dirty="0">
                <a:latin typeface="Noto Sans JP Heavy" panose="020B0600070205080204" charset="-128"/>
                <a:ea typeface="Noto Sans JP Heavy" panose="020B0600070205080204" charset="-128"/>
              </a:endParaRPr>
            </a:p>
            <a:p>
              <a:pPr marL="457200" indent="-457200">
                <a:buFont typeface="Wingdings" panose="05000000000000000000" pitchFamily="2" charset="2"/>
                <a:buChar char="n"/>
              </a:pPr>
              <a:endParaRPr kumimoji="1" lang="en-US" altLang="ja-JP" sz="3200" dirty="0">
                <a:latin typeface="Noto Sans JP Heavy" panose="020B0600070205080204" charset="-128"/>
                <a:ea typeface="Noto Sans JP Heavy" panose="020B0600070205080204" charset="-128"/>
              </a:endParaRPr>
            </a:p>
            <a:p>
              <a:pPr marL="457200" indent="-457200">
                <a:buFont typeface="Wingdings" panose="05000000000000000000" pitchFamily="2" charset="2"/>
                <a:buChar char="n"/>
              </a:pPr>
              <a:endParaRPr kumimoji="1" lang="en-US" altLang="ja-JP" sz="3200" dirty="0">
                <a:latin typeface="Noto Sans JP Heavy" panose="020B0600070205080204" charset="-128"/>
                <a:ea typeface="Noto Sans JP Heavy" panose="020B0600070205080204" charset="-128"/>
              </a:endParaRPr>
            </a:p>
          </p:txBody>
        </p:sp>
      </p:grpSp>
      <p:sp>
        <p:nvSpPr>
          <p:cNvPr id="39" name="スライド番号プレースホルダー 38">
            <a:extLst>
              <a:ext uri="{FF2B5EF4-FFF2-40B4-BE49-F238E27FC236}">
                <a16:creationId xmlns:a16="http://schemas.microsoft.com/office/drawing/2014/main" id="{B887D83F-5435-7A8A-5B58-629440825DDE}"/>
              </a:ext>
            </a:extLst>
          </p:cNvPr>
          <p:cNvSpPr>
            <a:spLocks noGrp="1"/>
          </p:cNvSpPr>
          <p:nvPr>
            <p:ph type="sldNum" sz="quarter" idx="12"/>
          </p:nvPr>
        </p:nvSpPr>
        <p:spPr/>
        <p:txBody>
          <a:bodyPr/>
          <a:lstStyle/>
          <a:p>
            <a:r>
              <a:rPr lang="ja-JP" altLang="en-US" dirty="0"/>
              <a:t>１</a:t>
            </a:r>
            <a:endParaRPr lang="en-US" dirty="0"/>
          </a:p>
        </p:txBody>
      </p:sp>
      <p:sp>
        <p:nvSpPr>
          <p:cNvPr id="5" name="テキスト ボックス 4">
            <a:extLst>
              <a:ext uri="{FF2B5EF4-FFF2-40B4-BE49-F238E27FC236}">
                <a16:creationId xmlns:a16="http://schemas.microsoft.com/office/drawing/2014/main" id="{2B89E199-79B8-75E6-9A30-962155438649}"/>
              </a:ext>
            </a:extLst>
          </p:cNvPr>
          <p:cNvSpPr txBox="1"/>
          <p:nvPr/>
        </p:nvSpPr>
        <p:spPr>
          <a:xfrm>
            <a:off x="11430000" y="7401541"/>
            <a:ext cx="2860194" cy="369332"/>
          </a:xfrm>
          <a:prstGeom prst="rect">
            <a:avLst/>
          </a:prstGeom>
          <a:noFill/>
        </p:spPr>
        <p:txBody>
          <a:bodyPr wrap="square" rtlCol="0">
            <a:spAutoFit/>
          </a:bodyPr>
          <a:lstStyle/>
          <a:p>
            <a:r>
              <a:rPr kumimoji="1" lang="ja-JP" altLang="en-US" dirty="0">
                <a:latin typeface="Noto Sans JP Bold" panose="020B0600070205080204" charset="-128"/>
                <a:ea typeface="Noto Sans JP Bold" panose="020B0600070205080204" charset="-128"/>
              </a:rPr>
              <a:t>（令和</a:t>
            </a:r>
            <a:r>
              <a:rPr kumimoji="1" lang="en-US" altLang="ja-JP" dirty="0">
                <a:latin typeface="Noto Sans JP Bold" panose="020B0600070205080204" charset="-128"/>
                <a:ea typeface="Noto Sans JP Bold" panose="020B0600070205080204" charset="-128"/>
              </a:rPr>
              <a:t>6</a:t>
            </a:r>
            <a:r>
              <a:rPr kumimoji="1" lang="ja-JP" altLang="en-US" dirty="0">
                <a:latin typeface="Noto Sans JP Bold" panose="020B0600070205080204" charset="-128"/>
                <a:ea typeface="Noto Sans JP Bold" panose="020B0600070205080204" charset="-128"/>
              </a:rPr>
              <a:t>年</a:t>
            </a:r>
            <a:r>
              <a:rPr kumimoji="1" lang="en-US" altLang="ja-JP" dirty="0">
                <a:latin typeface="Noto Sans JP Bold" panose="020B0600070205080204" charset="-128"/>
                <a:ea typeface="Noto Sans JP Bold" panose="020B0600070205080204" charset="-128"/>
              </a:rPr>
              <a:t>4</a:t>
            </a:r>
            <a:r>
              <a:rPr kumimoji="1" lang="ja-JP" altLang="en-US" dirty="0">
                <a:latin typeface="Noto Sans JP Bold" panose="020B0600070205080204" charset="-128"/>
                <a:ea typeface="Noto Sans JP Bold" panose="020B0600070205080204" charset="-128"/>
              </a:rPr>
              <a:t>月</a:t>
            </a:r>
            <a:r>
              <a:rPr kumimoji="1" lang="en-US" altLang="ja-JP" dirty="0">
                <a:latin typeface="Noto Sans JP Bold" panose="020B0600070205080204" charset="-128"/>
                <a:ea typeface="Noto Sans JP Bold" panose="020B0600070205080204" charset="-128"/>
              </a:rPr>
              <a:t>1</a:t>
            </a:r>
            <a:r>
              <a:rPr kumimoji="1" lang="ja-JP" altLang="en-US" dirty="0">
                <a:latin typeface="Noto Sans JP Bold" panose="020B0600070205080204" charset="-128"/>
                <a:ea typeface="Noto Sans JP Bold" panose="020B0600070205080204" charset="-128"/>
              </a:rPr>
              <a:t>日現在）</a:t>
            </a:r>
          </a:p>
        </p:txBody>
      </p:sp>
      <p:pic>
        <p:nvPicPr>
          <p:cNvPr id="6" name="図 5">
            <a:extLst>
              <a:ext uri="{FF2B5EF4-FFF2-40B4-BE49-F238E27FC236}">
                <a16:creationId xmlns:a16="http://schemas.microsoft.com/office/drawing/2014/main" id="{6008551F-A913-EC29-F902-4BB63128D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0184" y="4000500"/>
            <a:ext cx="1887620" cy="1444970"/>
          </a:xfrm>
          <a:prstGeom prst="rect">
            <a:avLst/>
          </a:prstGeom>
        </p:spPr>
      </p:pic>
      <p:pic>
        <p:nvPicPr>
          <p:cNvPr id="7" name="図 6">
            <a:extLst>
              <a:ext uri="{FF2B5EF4-FFF2-40B4-BE49-F238E27FC236}">
                <a16:creationId xmlns:a16="http://schemas.microsoft.com/office/drawing/2014/main" id="{FCB76BCF-EA21-81F0-D4C2-5822315AD1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0648" y="2705100"/>
            <a:ext cx="1647995" cy="1647995"/>
          </a:xfrm>
          <a:prstGeom prst="rect">
            <a:avLst/>
          </a:prstGeom>
        </p:spPr>
      </p:pic>
      <p:pic>
        <p:nvPicPr>
          <p:cNvPr id="8" name="図 7">
            <a:extLst>
              <a:ext uri="{FF2B5EF4-FFF2-40B4-BE49-F238E27FC236}">
                <a16:creationId xmlns:a16="http://schemas.microsoft.com/office/drawing/2014/main" id="{FBF75C51-C525-0AC3-96F6-75B9F020A0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63600" y="4229100"/>
            <a:ext cx="2209800" cy="896312"/>
          </a:xfrm>
          <a:prstGeom prst="rect">
            <a:avLst/>
          </a:prstGeom>
        </p:spPr>
      </p:pic>
      <p:pic>
        <p:nvPicPr>
          <p:cNvPr id="9" name="図 8">
            <a:extLst>
              <a:ext uri="{FF2B5EF4-FFF2-40B4-BE49-F238E27FC236}">
                <a16:creationId xmlns:a16="http://schemas.microsoft.com/office/drawing/2014/main" id="{9E8488F7-FF57-5EA3-32B3-70BCAA06B42E}"/>
              </a:ext>
            </a:extLst>
          </p:cNvPr>
          <p:cNvPicPr>
            <a:picLocks noChangeAspect="1"/>
          </p:cNvPicPr>
          <p:nvPr/>
        </p:nvPicPr>
        <p:blipFill>
          <a:blip r:embed="rId6"/>
          <a:stretch>
            <a:fillRect/>
          </a:stretch>
        </p:blipFill>
        <p:spPr>
          <a:xfrm>
            <a:off x="1448771" y="3119292"/>
            <a:ext cx="1930908" cy="863827"/>
          </a:xfrm>
          <a:prstGeom prst="rect">
            <a:avLst/>
          </a:prstGeom>
        </p:spPr>
      </p:pic>
      <p:pic>
        <p:nvPicPr>
          <p:cNvPr id="10" name="図 9">
            <a:extLst>
              <a:ext uri="{FF2B5EF4-FFF2-40B4-BE49-F238E27FC236}">
                <a16:creationId xmlns:a16="http://schemas.microsoft.com/office/drawing/2014/main" id="{292C93F0-1123-4C97-4550-9A9712281D1A}"/>
              </a:ext>
            </a:extLst>
          </p:cNvPr>
          <p:cNvPicPr>
            <a:picLocks noChangeAspect="1"/>
          </p:cNvPicPr>
          <p:nvPr/>
        </p:nvPicPr>
        <p:blipFill>
          <a:blip r:embed="rId7"/>
          <a:stretch>
            <a:fillRect/>
          </a:stretch>
        </p:blipFill>
        <p:spPr>
          <a:xfrm>
            <a:off x="9677400" y="3206171"/>
            <a:ext cx="2053774" cy="690068"/>
          </a:xfrm>
          <a:prstGeom prst="rect">
            <a:avLst/>
          </a:prstGeom>
        </p:spPr>
      </p:pic>
      <p:pic>
        <p:nvPicPr>
          <p:cNvPr id="13" name="図 12">
            <a:extLst>
              <a:ext uri="{FF2B5EF4-FFF2-40B4-BE49-F238E27FC236}">
                <a16:creationId xmlns:a16="http://schemas.microsoft.com/office/drawing/2014/main" id="{53F20944-94E0-0442-BAA1-0783E8C06BD6}"/>
              </a:ext>
            </a:extLst>
          </p:cNvPr>
          <p:cNvPicPr>
            <a:picLocks noChangeAspect="1"/>
          </p:cNvPicPr>
          <p:nvPr/>
        </p:nvPicPr>
        <p:blipFill>
          <a:blip r:embed="rId8"/>
          <a:stretch>
            <a:fillRect/>
          </a:stretch>
        </p:blipFill>
        <p:spPr>
          <a:xfrm>
            <a:off x="13427075" y="3231275"/>
            <a:ext cx="2422525" cy="802160"/>
          </a:xfrm>
          <a:prstGeom prst="rect">
            <a:avLst/>
          </a:prstGeom>
        </p:spPr>
      </p:pic>
      <p:pic>
        <p:nvPicPr>
          <p:cNvPr id="14" name="図 13">
            <a:extLst>
              <a:ext uri="{FF2B5EF4-FFF2-40B4-BE49-F238E27FC236}">
                <a16:creationId xmlns:a16="http://schemas.microsoft.com/office/drawing/2014/main" id="{091E3A68-534A-C510-C07E-513B294E3AF0}"/>
              </a:ext>
            </a:extLst>
          </p:cNvPr>
          <p:cNvPicPr>
            <a:picLocks noChangeAspect="1"/>
          </p:cNvPicPr>
          <p:nvPr/>
        </p:nvPicPr>
        <p:blipFill>
          <a:blip r:embed="rId9"/>
          <a:stretch>
            <a:fillRect/>
          </a:stretch>
        </p:blipFill>
        <p:spPr>
          <a:xfrm>
            <a:off x="1597821" y="4019388"/>
            <a:ext cx="1649383" cy="1279113"/>
          </a:xfrm>
          <a:prstGeom prst="rect">
            <a:avLst/>
          </a:prstGeom>
        </p:spPr>
      </p:pic>
      <p:grpSp>
        <p:nvGrpSpPr>
          <p:cNvPr id="18" name="グループ化 17">
            <a:extLst>
              <a:ext uri="{FF2B5EF4-FFF2-40B4-BE49-F238E27FC236}">
                <a16:creationId xmlns:a16="http://schemas.microsoft.com/office/drawing/2014/main" id="{C3266EF2-5F7D-C714-F872-2EE6370D2D0F}"/>
              </a:ext>
            </a:extLst>
          </p:cNvPr>
          <p:cNvGrpSpPr/>
          <p:nvPr/>
        </p:nvGrpSpPr>
        <p:grpSpPr>
          <a:xfrm>
            <a:off x="1066800" y="2628900"/>
            <a:ext cx="16553431" cy="503707"/>
            <a:chOff x="842638" y="924410"/>
            <a:chExt cx="16553431" cy="503707"/>
          </a:xfrm>
        </p:grpSpPr>
        <p:sp>
          <p:nvSpPr>
            <p:cNvPr id="19" name="TextBox 14">
              <a:extLst>
                <a:ext uri="{FF2B5EF4-FFF2-40B4-BE49-F238E27FC236}">
                  <a16:creationId xmlns:a16="http://schemas.microsoft.com/office/drawing/2014/main" id="{5F4ECDC2-EAC2-870A-8EE4-31A4149F7B8E}"/>
                </a:ext>
              </a:extLst>
            </p:cNvPr>
            <p:cNvSpPr txBox="1"/>
            <p:nvPr/>
          </p:nvSpPr>
          <p:spPr>
            <a:xfrm>
              <a:off x="842638" y="924410"/>
              <a:ext cx="2392747" cy="503707"/>
            </a:xfrm>
            <a:prstGeom prst="rect">
              <a:avLst/>
            </a:prstGeom>
            <a:ln>
              <a:solidFill>
                <a:schemeClr val="tx1"/>
              </a:solidFill>
            </a:ln>
          </p:spPr>
          <p:txBody>
            <a:bodyPr wrap="square" lIns="0" tIns="0" rIns="0" bIns="0" rtlCol="0" anchor="t">
              <a:spAutoFit/>
            </a:bodyPr>
            <a:lstStyle/>
            <a:p>
              <a:pPr algn="ctr">
                <a:lnSpc>
                  <a:spcPts val="4199"/>
                </a:lnSpc>
              </a:pPr>
              <a:r>
                <a:rPr lang="ja-JP" altLang="en-US" sz="2999" spc="149" dirty="0">
                  <a:latin typeface="Noto Sans JP Bold"/>
                  <a:ea typeface="Noto Sans JP Bold"/>
                </a:rPr>
                <a:t>賛同団体</a:t>
              </a:r>
              <a:endParaRPr lang="en-US" sz="2999" spc="149" dirty="0">
                <a:latin typeface="Noto Sans JP Bold"/>
                <a:ea typeface="Noto Sans JP Bold"/>
              </a:endParaRPr>
            </a:p>
          </p:txBody>
        </p:sp>
        <p:sp>
          <p:nvSpPr>
            <p:cNvPr id="20" name="AutoShape 6">
              <a:extLst>
                <a:ext uri="{FF2B5EF4-FFF2-40B4-BE49-F238E27FC236}">
                  <a16:creationId xmlns:a16="http://schemas.microsoft.com/office/drawing/2014/main" id="{C1A2D24D-F899-C669-32DD-CD13A45C18EE}"/>
                </a:ext>
              </a:extLst>
            </p:cNvPr>
            <p:cNvSpPr/>
            <p:nvPr/>
          </p:nvSpPr>
          <p:spPr>
            <a:xfrm>
              <a:off x="3235386" y="1176274"/>
              <a:ext cx="14160683" cy="0"/>
            </a:xfrm>
            <a:prstGeom prst="line">
              <a:avLst/>
            </a:prstGeom>
            <a:ln w="19050" cap="flat">
              <a:solidFill>
                <a:srgbClr val="1B1B1B"/>
              </a:solidFill>
              <a:prstDash val="solid"/>
              <a:headEnd type="none" w="sm" len="sm"/>
              <a:tailEnd type="none" w="sm" len="sm"/>
            </a:ln>
          </p:spPr>
        </p:sp>
      </p:grpSp>
      <p:sp>
        <p:nvSpPr>
          <p:cNvPr id="21" name="AutoShape 6">
            <a:extLst>
              <a:ext uri="{FF2B5EF4-FFF2-40B4-BE49-F238E27FC236}">
                <a16:creationId xmlns:a16="http://schemas.microsoft.com/office/drawing/2014/main" id="{53858464-9F5D-B197-7148-F604AC9C058C}"/>
              </a:ext>
            </a:extLst>
          </p:cNvPr>
          <p:cNvSpPr/>
          <p:nvPr/>
        </p:nvSpPr>
        <p:spPr>
          <a:xfrm>
            <a:off x="3441517" y="6843164"/>
            <a:ext cx="14160683" cy="0"/>
          </a:xfrm>
          <a:prstGeom prst="line">
            <a:avLst/>
          </a:prstGeom>
          <a:ln w="19050" cap="flat">
            <a:solidFill>
              <a:srgbClr val="1B1B1B"/>
            </a:solidFill>
            <a:prstDash val="solid"/>
            <a:headEnd type="none" w="sm" len="sm"/>
            <a:tailEnd type="none" w="sm" len="sm"/>
          </a:ln>
        </p:spPr>
      </p:sp>
      <p:sp>
        <p:nvSpPr>
          <p:cNvPr id="23" name="テキスト ボックス 22">
            <a:extLst>
              <a:ext uri="{FF2B5EF4-FFF2-40B4-BE49-F238E27FC236}">
                <a16:creationId xmlns:a16="http://schemas.microsoft.com/office/drawing/2014/main" id="{F6C8149B-7891-8A93-D7AF-D0676DC6EACB}"/>
              </a:ext>
            </a:extLst>
          </p:cNvPr>
          <p:cNvSpPr txBox="1"/>
          <p:nvPr/>
        </p:nvSpPr>
        <p:spPr>
          <a:xfrm>
            <a:off x="1526207" y="7277100"/>
            <a:ext cx="8455993" cy="523220"/>
          </a:xfrm>
          <a:prstGeom prst="rect">
            <a:avLst/>
          </a:prstGeom>
          <a:noFill/>
        </p:spPr>
        <p:txBody>
          <a:bodyPr wrap="square" rtlCol="0">
            <a:spAutoFit/>
          </a:bodyPr>
          <a:lstStyle/>
          <a:p>
            <a:r>
              <a:rPr kumimoji="1" lang="ja-JP" altLang="en-US" sz="2800" dirty="0">
                <a:latin typeface="Noto Sans JP Bold" panose="020B0600070205080204" charset="-128"/>
                <a:ea typeface="Noto Sans JP Bold" panose="020B0600070205080204" charset="-128"/>
              </a:rPr>
              <a:t>京都銀行　</a:t>
            </a:r>
            <a:r>
              <a:rPr kumimoji="1" lang="en-US" altLang="ja-JP" sz="2800" dirty="0">
                <a:latin typeface="Noto Sans JP Bold" panose="020B0600070205080204" charset="-128"/>
                <a:ea typeface="Noto Sans JP Bold" panose="020B0600070205080204" charset="-128"/>
              </a:rPr>
              <a:t>/</a:t>
            </a:r>
            <a:r>
              <a:rPr kumimoji="1" lang="ja-JP" altLang="en-US" sz="2800" dirty="0">
                <a:latin typeface="Noto Sans JP Bold" panose="020B0600070205080204" charset="-128"/>
                <a:ea typeface="Noto Sans JP Bold" panose="020B0600070205080204" charset="-128"/>
              </a:rPr>
              <a:t>　京都信用金庫　</a:t>
            </a:r>
            <a:r>
              <a:rPr kumimoji="1" lang="en-US" altLang="ja-JP" sz="2800" dirty="0">
                <a:latin typeface="Noto Sans JP Bold" panose="020B0600070205080204" charset="-128"/>
                <a:ea typeface="Noto Sans JP Bold" panose="020B0600070205080204" charset="-128"/>
              </a:rPr>
              <a:t>/</a:t>
            </a:r>
            <a:r>
              <a:rPr kumimoji="1" lang="ja-JP" altLang="en-US" sz="2800" dirty="0">
                <a:latin typeface="Noto Sans JP Bold" panose="020B0600070205080204" charset="-128"/>
                <a:ea typeface="Noto Sans JP Bold" panose="020B0600070205080204" charset="-128"/>
              </a:rPr>
              <a:t>　京都中央信用金庫</a:t>
            </a:r>
          </a:p>
        </p:txBody>
      </p:sp>
      <p:sp>
        <p:nvSpPr>
          <p:cNvPr id="22" name="TextBox 14">
            <a:extLst>
              <a:ext uri="{FF2B5EF4-FFF2-40B4-BE49-F238E27FC236}">
                <a16:creationId xmlns:a16="http://schemas.microsoft.com/office/drawing/2014/main" id="{9CC0C380-6F2B-8B42-0ECF-974A9FFFD4B6}"/>
              </a:ext>
            </a:extLst>
          </p:cNvPr>
          <p:cNvSpPr txBox="1"/>
          <p:nvPr/>
        </p:nvSpPr>
        <p:spPr>
          <a:xfrm>
            <a:off x="1101663" y="6591300"/>
            <a:ext cx="2392747" cy="503728"/>
          </a:xfrm>
          <a:prstGeom prst="rect">
            <a:avLst/>
          </a:prstGeom>
          <a:solidFill>
            <a:schemeClr val="bg1"/>
          </a:solidFill>
          <a:ln>
            <a:solidFill>
              <a:schemeClr val="tx1"/>
            </a:solidFill>
          </a:ln>
        </p:spPr>
        <p:txBody>
          <a:bodyPr wrap="square" lIns="0" tIns="0" rIns="0" bIns="0" rtlCol="0" anchor="t">
            <a:spAutoFit/>
          </a:bodyPr>
          <a:lstStyle/>
          <a:p>
            <a:pPr algn="ctr">
              <a:lnSpc>
                <a:spcPts val="4199"/>
              </a:lnSpc>
            </a:pPr>
            <a:r>
              <a:rPr lang="ja-JP" altLang="en-US" sz="2999" spc="149" dirty="0">
                <a:latin typeface="Noto Sans JP Bold"/>
                <a:ea typeface="Noto Sans JP Bold"/>
              </a:rPr>
              <a:t>協力団体</a:t>
            </a:r>
            <a:endParaRPr lang="en-US" sz="2999" spc="149" dirty="0">
              <a:latin typeface="Noto Sans JP Bold"/>
              <a:ea typeface="Noto Sans JP Bold"/>
            </a:endParaRPr>
          </a:p>
        </p:txBody>
      </p:sp>
      <p:sp>
        <p:nvSpPr>
          <p:cNvPr id="25" name="テキスト ボックス 24">
            <a:extLst>
              <a:ext uri="{FF2B5EF4-FFF2-40B4-BE49-F238E27FC236}">
                <a16:creationId xmlns:a16="http://schemas.microsoft.com/office/drawing/2014/main" id="{F283B560-CEE9-6C0C-FAB5-243362F7334A}"/>
              </a:ext>
            </a:extLst>
          </p:cNvPr>
          <p:cNvSpPr txBox="1"/>
          <p:nvPr/>
        </p:nvSpPr>
        <p:spPr>
          <a:xfrm>
            <a:off x="1086422" y="8188532"/>
            <a:ext cx="16515777" cy="1938992"/>
          </a:xfrm>
          <a:prstGeom prst="rect">
            <a:avLst/>
          </a:prstGeom>
          <a:noFill/>
          <a:ln>
            <a:solidFill>
              <a:schemeClr val="tx1"/>
            </a:solidFill>
          </a:ln>
        </p:spPr>
        <p:txBody>
          <a:bodyPr wrap="square">
            <a:spAutoFit/>
          </a:bodyPr>
          <a:lstStyle/>
          <a:p>
            <a:pPr marL="457200" indent="-457200">
              <a:buFont typeface="Wingdings" panose="05000000000000000000" pitchFamily="2" charset="2"/>
              <a:buChar char="n"/>
            </a:pPr>
            <a:r>
              <a:rPr kumimoji="1" lang="ja-JP" altLang="en-US" sz="2000" dirty="0">
                <a:latin typeface="Noto Sans JP Heavy" panose="020B0600070205080204" charset="-128"/>
                <a:ea typeface="Noto Sans JP Heavy" panose="020B0600070205080204" charset="-128"/>
              </a:rPr>
              <a:t>事務局</a:t>
            </a:r>
            <a:r>
              <a:rPr kumimoji="1" lang="ja-JP" altLang="en-US" sz="2000" dirty="0">
                <a:latin typeface="Noto Sans JP Heavy" panose="020B0600070205080204" charset="-128"/>
                <a:ea typeface="Noto Sans JP Heavy" panose="020B0600070205080204" charset="-128"/>
                <a:sym typeface="Wingdings" panose="05000000000000000000" pitchFamily="2" charset="2"/>
              </a:rPr>
              <a:t>：（株</a:t>
            </a:r>
            <a:r>
              <a:rPr kumimoji="1" lang="ja-JP" altLang="en-US" sz="2000" dirty="0">
                <a:latin typeface="Noto Sans JP Heavy" panose="020B0600070205080204" charset="-128"/>
                <a:ea typeface="Noto Sans JP Heavy" panose="020B0600070205080204" charset="-128"/>
              </a:rPr>
              <a:t>）関広</a:t>
            </a:r>
            <a:endParaRPr kumimoji="1" lang="en-US" altLang="ja-JP" sz="2000" dirty="0">
              <a:latin typeface="Noto Sans JP Heavy" panose="020B0600070205080204" charset="-128"/>
              <a:ea typeface="Noto Sans JP Heavy" panose="020B0600070205080204" charset="-128"/>
            </a:endParaRPr>
          </a:p>
          <a:p>
            <a:r>
              <a:rPr kumimoji="1" lang="ja-JP" altLang="en-US" sz="2000" dirty="0">
                <a:latin typeface="Noto Sans JP Heavy" panose="020B0600070205080204" charset="-128"/>
                <a:ea typeface="Noto Sans JP Heavy" panose="020B0600070205080204" charset="-128"/>
              </a:rPr>
              <a:t>　　　　　   プログラムディレクター　京都産業大学　法学部　中谷　真憲教授</a:t>
            </a:r>
            <a:endParaRPr kumimoji="1" lang="en-US" altLang="ja-JP" sz="2000" dirty="0">
              <a:latin typeface="Noto Sans JP Heavy" panose="020B0600070205080204" charset="-128"/>
              <a:ea typeface="Noto Sans JP Heavy" panose="020B0600070205080204" charset="-128"/>
            </a:endParaRPr>
          </a:p>
          <a:p>
            <a:endParaRPr kumimoji="1" lang="en-US" altLang="ja-JP" sz="2000" dirty="0">
              <a:latin typeface="Noto Sans JP Heavy" panose="020B0600070205080204" charset="-128"/>
              <a:ea typeface="Noto Sans JP Heavy" panose="020B0600070205080204" charset="-128"/>
            </a:endParaRPr>
          </a:p>
          <a:p>
            <a:r>
              <a:rPr kumimoji="1" lang="ja-JP" altLang="en-US" sz="1600" dirty="0">
                <a:latin typeface="Noto Sans JP Heavy" panose="020B0600070205080204" charset="-128"/>
                <a:ea typeface="Noto Sans JP Heavy" panose="020B0600070205080204" charset="-128"/>
              </a:rPr>
              <a:t>■　</a:t>
            </a:r>
            <a:r>
              <a:rPr kumimoji="1" lang="ja-JP" altLang="en-US" sz="2000" dirty="0">
                <a:latin typeface="Noto Sans JP Heavy" panose="020B0600070205080204" charset="-128"/>
                <a:ea typeface="Noto Sans JP Heavy" panose="020B0600070205080204" charset="-128"/>
              </a:rPr>
              <a:t>運営委員会</a:t>
            </a:r>
            <a:r>
              <a:rPr kumimoji="1" lang="ja-JP" altLang="en-US" sz="2000" dirty="0">
                <a:latin typeface="Noto Sans JP Heavy" panose="020B0600070205080204" charset="-128"/>
                <a:ea typeface="Noto Sans JP Heavy" panose="020B0600070205080204" charset="-128"/>
                <a:sym typeface="Wingdings" panose="05000000000000000000" pitchFamily="2" charset="2"/>
              </a:rPr>
              <a:t>（株）カムデン、（株）関広、京都市、日本たばこ産業（株）、（株）</a:t>
            </a:r>
            <a:r>
              <a:rPr kumimoji="1" lang="en-US" altLang="ja-JP" sz="2000" dirty="0">
                <a:latin typeface="Noto Sans JP Heavy" panose="020B0600070205080204" charset="-128"/>
                <a:ea typeface="Noto Sans JP Heavy" panose="020B0600070205080204" charset="-128"/>
                <a:sym typeface="Wingdings" panose="05000000000000000000" pitchFamily="2" charset="2"/>
              </a:rPr>
              <a:t>MIRAI</a:t>
            </a:r>
            <a:endParaRPr kumimoji="1" lang="en-US" altLang="ja-JP" sz="2000" dirty="0">
              <a:latin typeface="Noto Sans JP Heavy" panose="020B0600070205080204" charset="-128"/>
              <a:ea typeface="Noto Sans JP Heavy" panose="020B0600070205080204" charset="-128"/>
            </a:endParaRPr>
          </a:p>
          <a:p>
            <a:endParaRPr kumimoji="1" lang="en-US" altLang="ja-JP" sz="2000" dirty="0">
              <a:latin typeface="Noto Sans JP Heavy" panose="020B0600070205080204" charset="-128"/>
              <a:ea typeface="Noto Sans JP Heavy" panose="020B0600070205080204" charset="-128"/>
            </a:endParaRPr>
          </a:p>
          <a:p>
            <a:pPr marL="457200" indent="-457200">
              <a:buFont typeface="Wingdings" panose="05000000000000000000" pitchFamily="2" charset="2"/>
              <a:buChar char="n"/>
            </a:pPr>
            <a:r>
              <a:rPr kumimoji="1" lang="ja-JP" altLang="en-US" sz="2000" dirty="0">
                <a:latin typeface="Noto Sans JP Heavy" panose="020B0600070205080204" charset="-128"/>
                <a:ea typeface="Noto Sans JP Heavy" panose="020B0600070205080204" charset="-128"/>
              </a:rPr>
              <a:t>実施期間：令和</a:t>
            </a:r>
            <a:r>
              <a:rPr kumimoji="1" lang="en-US" altLang="ja-JP" sz="2000" dirty="0">
                <a:latin typeface="Noto Sans JP Heavy" panose="020B0600070205080204" charset="-128"/>
                <a:ea typeface="Noto Sans JP Heavy" panose="020B0600070205080204" charset="-128"/>
              </a:rPr>
              <a:t>6</a:t>
            </a:r>
            <a:r>
              <a:rPr kumimoji="1" lang="ja-JP" altLang="en-US" sz="2000" dirty="0">
                <a:latin typeface="Noto Sans JP Heavy" panose="020B0600070205080204" charset="-128"/>
                <a:ea typeface="Noto Sans JP Heavy" panose="020B0600070205080204" charset="-128"/>
              </a:rPr>
              <a:t>年</a:t>
            </a:r>
            <a:r>
              <a:rPr kumimoji="1" lang="en-US" altLang="ja-JP" sz="2000" dirty="0">
                <a:latin typeface="Noto Sans JP Heavy" panose="020B0600070205080204" charset="-128"/>
                <a:ea typeface="Noto Sans JP Heavy" panose="020B0600070205080204" charset="-128"/>
              </a:rPr>
              <a:t>4</a:t>
            </a:r>
            <a:r>
              <a:rPr kumimoji="1" lang="ja-JP" altLang="en-US" sz="2000" dirty="0">
                <a:latin typeface="Noto Sans JP Heavy" panose="020B0600070205080204" charset="-128"/>
                <a:ea typeface="Noto Sans JP Heavy" panose="020B0600070205080204" charset="-128"/>
              </a:rPr>
              <a:t>月～令和</a:t>
            </a:r>
            <a:r>
              <a:rPr kumimoji="1" lang="en-US" altLang="ja-JP" sz="2000" dirty="0">
                <a:latin typeface="Noto Sans JP Heavy" panose="020B0600070205080204" charset="-128"/>
                <a:ea typeface="Noto Sans JP Heavy" panose="020B0600070205080204" charset="-128"/>
              </a:rPr>
              <a:t>7</a:t>
            </a:r>
            <a:r>
              <a:rPr kumimoji="1" lang="ja-JP" altLang="en-US" sz="2000" dirty="0">
                <a:latin typeface="Noto Sans JP Heavy" panose="020B0600070205080204" charset="-128"/>
                <a:ea typeface="Noto Sans JP Heavy" panose="020B0600070205080204" charset="-128"/>
              </a:rPr>
              <a:t>年</a:t>
            </a:r>
            <a:r>
              <a:rPr kumimoji="1" lang="en-US" altLang="ja-JP" sz="2000" dirty="0">
                <a:latin typeface="Noto Sans JP Heavy" panose="020B0600070205080204" charset="-128"/>
                <a:ea typeface="Noto Sans JP Heavy" panose="020B0600070205080204" charset="-128"/>
              </a:rPr>
              <a:t>3</a:t>
            </a:r>
            <a:r>
              <a:rPr kumimoji="1" lang="ja-JP" altLang="en-US" sz="2000" dirty="0">
                <a:latin typeface="Noto Sans JP Heavy" panose="020B0600070205080204" charset="-128"/>
                <a:ea typeface="Noto Sans JP Heavy" panose="020B0600070205080204" charset="-128"/>
              </a:rPr>
              <a:t>月　</a:t>
            </a:r>
            <a:endParaRPr kumimoji="1" lang="en-US" altLang="ja-JP" sz="2000" dirty="0">
              <a:latin typeface="Noto Sans JP Heavy" panose="020B0600070205080204" charset="-128"/>
              <a:ea typeface="Noto Sans JP Heavy" panose="020B0600070205080204" charset="-128"/>
            </a:endParaRPr>
          </a:p>
        </p:txBody>
      </p:sp>
      <p:pic>
        <p:nvPicPr>
          <p:cNvPr id="16" name="図 15">
            <a:extLst>
              <a:ext uri="{FF2B5EF4-FFF2-40B4-BE49-F238E27FC236}">
                <a16:creationId xmlns:a16="http://schemas.microsoft.com/office/drawing/2014/main" id="{78D20BC5-27F9-E11A-4C14-EF816CE8C791}"/>
              </a:ext>
            </a:extLst>
          </p:cNvPr>
          <p:cNvPicPr>
            <a:picLocks noChangeAspect="1"/>
          </p:cNvPicPr>
          <p:nvPr/>
        </p:nvPicPr>
        <p:blipFill>
          <a:blip r:embed="rId10"/>
          <a:stretch>
            <a:fillRect/>
          </a:stretch>
        </p:blipFill>
        <p:spPr>
          <a:xfrm>
            <a:off x="1447800" y="5600700"/>
            <a:ext cx="1954060" cy="841992"/>
          </a:xfrm>
          <a:prstGeom prst="rect">
            <a:avLst/>
          </a:prstGeom>
        </p:spPr>
      </p:pic>
      <p:pic>
        <p:nvPicPr>
          <p:cNvPr id="15" name="図 14">
            <a:extLst>
              <a:ext uri="{FF2B5EF4-FFF2-40B4-BE49-F238E27FC236}">
                <a16:creationId xmlns:a16="http://schemas.microsoft.com/office/drawing/2014/main" id="{72A0EA41-FC18-8FF0-39BF-3AE464EC033E}"/>
              </a:ext>
            </a:extLst>
          </p:cNvPr>
          <p:cNvPicPr>
            <a:picLocks noChangeAspect="1"/>
          </p:cNvPicPr>
          <p:nvPr/>
        </p:nvPicPr>
        <p:blipFill rotWithShape="1">
          <a:blip r:embed="rId11"/>
          <a:srcRect b="31020"/>
          <a:stretch/>
        </p:blipFill>
        <p:spPr>
          <a:xfrm>
            <a:off x="5672442" y="4162215"/>
            <a:ext cx="1772485" cy="882326"/>
          </a:xfrm>
          <a:prstGeom prst="rect">
            <a:avLst/>
          </a:prstGeom>
        </p:spPr>
      </p:pic>
      <p:pic>
        <p:nvPicPr>
          <p:cNvPr id="26" name="図 25">
            <a:extLst>
              <a:ext uri="{FF2B5EF4-FFF2-40B4-BE49-F238E27FC236}">
                <a16:creationId xmlns:a16="http://schemas.microsoft.com/office/drawing/2014/main" id="{87D44E2C-F82D-7C7F-F465-1FAE2E561A79}"/>
              </a:ext>
            </a:extLst>
          </p:cNvPr>
          <p:cNvPicPr>
            <a:picLocks noChangeAspect="1"/>
          </p:cNvPicPr>
          <p:nvPr/>
        </p:nvPicPr>
        <p:blipFill>
          <a:blip r:embed="rId12"/>
          <a:stretch>
            <a:fillRect/>
          </a:stretch>
        </p:blipFill>
        <p:spPr>
          <a:xfrm>
            <a:off x="5532645" y="5512163"/>
            <a:ext cx="1825420" cy="1068209"/>
          </a:xfrm>
          <a:prstGeom prst="rect">
            <a:avLst/>
          </a:prstGeom>
        </p:spPr>
      </p:pic>
    </p:spTree>
    <p:extLst>
      <p:ext uri="{BB962C8B-B14F-4D97-AF65-F5344CB8AC3E}">
        <p14:creationId xmlns:p14="http://schemas.microsoft.com/office/powerpoint/2010/main" val="58676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DCD10-0CB6-EAEB-99F4-F03E7642AAF0}"/>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D6562BF9-3BCC-9583-B8DA-3CAC390B4E34}"/>
              </a:ext>
            </a:extLst>
          </p:cNvPr>
          <p:cNvSpPr/>
          <p:nvPr/>
        </p:nvSpPr>
        <p:spPr>
          <a:xfrm>
            <a:off x="857250" y="1047750"/>
            <a:ext cx="16573459" cy="0"/>
          </a:xfrm>
          <a:prstGeom prst="line">
            <a:avLst/>
          </a:prstGeom>
          <a:ln w="19050" cap="flat">
            <a:solidFill>
              <a:srgbClr val="1B1B1B"/>
            </a:solidFill>
            <a:prstDash val="solid"/>
            <a:headEnd type="none" w="sm" len="sm"/>
            <a:tailEnd type="none" w="sm" len="sm"/>
          </a:ln>
        </p:spPr>
      </p:sp>
      <p:sp>
        <p:nvSpPr>
          <p:cNvPr id="3" name="AutoShape 3">
            <a:extLst>
              <a:ext uri="{FF2B5EF4-FFF2-40B4-BE49-F238E27FC236}">
                <a16:creationId xmlns:a16="http://schemas.microsoft.com/office/drawing/2014/main" id="{CC417C02-8E8A-7DFC-34C1-D4B6FC690853}"/>
              </a:ext>
            </a:extLst>
          </p:cNvPr>
          <p:cNvSpPr/>
          <p:nvPr/>
        </p:nvSpPr>
        <p:spPr>
          <a:xfrm flipV="1">
            <a:off x="856856" y="904405"/>
            <a:ext cx="16574288" cy="0"/>
          </a:xfrm>
          <a:prstGeom prst="line">
            <a:avLst/>
          </a:prstGeom>
          <a:ln w="57150" cap="flat">
            <a:solidFill>
              <a:srgbClr val="1B1B1B"/>
            </a:solidFill>
            <a:prstDash val="solid"/>
            <a:headEnd type="none" w="sm" len="sm"/>
            <a:tailEnd type="none" w="sm" len="sm"/>
          </a:ln>
        </p:spPr>
      </p:sp>
      <p:grpSp>
        <p:nvGrpSpPr>
          <p:cNvPr id="31" name="グループ化 30">
            <a:extLst>
              <a:ext uri="{FF2B5EF4-FFF2-40B4-BE49-F238E27FC236}">
                <a16:creationId xmlns:a16="http://schemas.microsoft.com/office/drawing/2014/main" id="{05A45DB4-F64D-C0BB-5339-26A3620B5647}"/>
              </a:ext>
            </a:extLst>
          </p:cNvPr>
          <p:cNvGrpSpPr/>
          <p:nvPr/>
        </p:nvGrpSpPr>
        <p:grpSpPr>
          <a:xfrm>
            <a:off x="2209800" y="1680344"/>
            <a:ext cx="12954000" cy="3570424"/>
            <a:chOff x="1513848" y="1817006"/>
            <a:chExt cx="12954000" cy="3570424"/>
          </a:xfrm>
        </p:grpSpPr>
        <p:sp>
          <p:nvSpPr>
            <p:cNvPr id="11" name="TextBox 11">
              <a:extLst>
                <a:ext uri="{FF2B5EF4-FFF2-40B4-BE49-F238E27FC236}">
                  <a16:creationId xmlns:a16="http://schemas.microsoft.com/office/drawing/2014/main" id="{8178AC53-7C36-D7C9-5BE3-28E31307EB0C}"/>
                </a:ext>
              </a:extLst>
            </p:cNvPr>
            <p:cNvSpPr txBox="1"/>
            <p:nvPr/>
          </p:nvSpPr>
          <p:spPr>
            <a:xfrm>
              <a:off x="1513848" y="1817006"/>
              <a:ext cx="11290747" cy="1028700"/>
            </a:xfrm>
            <a:prstGeom prst="rect">
              <a:avLst/>
            </a:prstGeom>
          </p:spPr>
          <p:txBody>
            <a:bodyPr lIns="0" tIns="0" rIns="0" bIns="0" rtlCol="0" anchor="t">
              <a:spAutoFit/>
            </a:bodyPr>
            <a:lstStyle/>
            <a:p>
              <a:pPr>
                <a:lnSpc>
                  <a:spcPts val="8400"/>
                </a:lnSpc>
              </a:pPr>
              <a:r>
                <a:rPr lang="en-US" sz="6000" spc="300" dirty="0" err="1">
                  <a:solidFill>
                    <a:srgbClr val="1B1B1B"/>
                  </a:solidFill>
                  <a:ea typeface="Noto Sans JP Heavy"/>
                </a:rPr>
                <a:t>事業</a:t>
              </a:r>
              <a:r>
                <a:rPr lang="ja-JP" altLang="en-US" sz="6000" spc="300" dirty="0">
                  <a:solidFill>
                    <a:srgbClr val="1B1B1B"/>
                  </a:solidFill>
                  <a:ea typeface="Noto Sans JP Heavy"/>
                </a:rPr>
                <a:t>目的</a:t>
              </a:r>
              <a:endParaRPr lang="en-US" sz="6000" spc="300" dirty="0">
                <a:solidFill>
                  <a:srgbClr val="1B1B1B"/>
                </a:solidFill>
                <a:ea typeface="Noto Sans JP Heavy"/>
              </a:endParaRPr>
            </a:p>
          </p:txBody>
        </p:sp>
        <p:sp>
          <p:nvSpPr>
            <p:cNvPr id="12" name="TextBox 12">
              <a:extLst>
                <a:ext uri="{FF2B5EF4-FFF2-40B4-BE49-F238E27FC236}">
                  <a16:creationId xmlns:a16="http://schemas.microsoft.com/office/drawing/2014/main" id="{57DD5322-42C3-D6FC-898F-243FE7614CEB}"/>
                </a:ext>
              </a:extLst>
            </p:cNvPr>
            <p:cNvSpPr txBox="1"/>
            <p:nvPr/>
          </p:nvSpPr>
          <p:spPr>
            <a:xfrm>
              <a:off x="1905000" y="3249601"/>
              <a:ext cx="12562848" cy="2137829"/>
            </a:xfrm>
            <a:prstGeom prst="rect">
              <a:avLst/>
            </a:prstGeom>
          </p:spPr>
          <p:txBody>
            <a:bodyPr wrap="square" lIns="0" tIns="0" rIns="0" bIns="0" rtlCol="0" anchor="t">
              <a:spAutoFit/>
            </a:bodyPr>
            <a:lstStyle/>
            <a:p>
              <a:pPr>
                <a:lnSpc>
                  <a:spcPct val="150000"/>
                </a:lnSpc>
              </a:pPr>
              <a:r>
                <a:rPr kumimoji="1" lang="ja-JP" altLang="en-US" sz="3200" dirty="0">
                  <a:latin typeface="Noto Sans JP Heavy" panose="020B0600070205080204" charset="-128"/>
                  <a:ea typeface="Noto Sans JP Heavy" panose="020B0600070205080204" charset="-128"/>
                </a:rPr>
                <a:t>京都の企業と京都の課題解決に取り組む学生との交流や取組への助言を通じて、学生の京都企業・地域への関心を高めることで、</a:t>
              </a:r>
              <a:endParaRPr kumimoji="1" lang="en-US" altLang="ja-JP" sz="3200" dirty="0">
                <a:latin typeface="Noto Sans JP Heavy" panose="020B0600070205080204" charset="-128"/>
                <a:ea typeface="Noto Sans JP Heavy" panose="020B0600070205080204" charset="-128"/>
              </a:endParaRPr>
            </a:p>
            <a:p>
              <a:pPr>
                <a:lnSpc>
                  <a:spcPct val="150000"/>
                </a:lnSpc>
              </a:pPr>
              <a:r>
                <a:rPr kumimoji="1" lang="ja-JP" altLang="en-US" sz="3200" dirty="0">
                  <a:latin typeface="Noto Sans JP Heavy" panose="020B0600070205080204" charset="-128"/>
                  <a:ea typeface="Noto Sans JP Heavy" panose="020B0600070205080204" charset="-128"/>
                </a:rPr>
                <a:t>京都での就職・定着増を目指します！</a:t>
              </a:r>
            </a:p>
          </p:txBody>
        </p:sp>
      </p:grpSp>
      <p:grpSp>
        <p:nvGrpSpPr>
          <p:cNvPr id="29" name="グループ化 28">
            <a:extLst>
              <a:ext uri="{FF2B5EF4-FFF2-40B4-BE49-F238E27FC236}">
                <a16:creationId xmlns:a16="http://schemas.microsoft.com/office/drawing/2014/main" id="{75F696D5-BF52-7AE3-434C-43733C11AD47}"/>
              </a:ext>
            </a:extLst>
          </p:cNvPr>
          <p:cNvGrpSpPr/>
          <p:nvPr/>
        </p:nvGrpSpPr>
        <p:grpSpPr>
          <a:xfrm>
            <a:off x="2830158" y="6362700"/>
            <a:ext cx="13635476" cy="2328278"/>
            <a:chOff x="2191604" y="6225848"/>
            <a:chExt cx="13635476" cy="2328278"/>
          </a:xfrm>
        </p:grpSpPr>
        <p:grpSp>
          <p:nvGrpSpPr>
            <p:cNvPr id="22" name="グループ化 21">
              <a:extLst>
                <a:ext uri="{FF2B5EF4-FFF2-40B4-BE49-F238E27FC236}">
                  <a16:creationId xmlns:a16="http://schemas.microsoft.com/office/drawing/2014/main" id="{08E09B33-C0A1-74DB-AEAF-9354068BF912}"/>
                </a:ext>
              </a:extLst>
            </p:cNvPr>
            <p:cNvGrpSpPr/>
            <p:nvPr/>
          </p:nvGrpSpPr>
          <p:grpSpPr>
            <a:xfrm>
              <a:off x="2191604" y="6240776"/>
              <a:ext cx="4290919" cy="2313350"/>
              <a:chOff x="2191604" y="6240776"/>
              <a:chExt cx="4290919" cy="2313350"/>
            </a:xfrm>
          </p:grpSpPr>
          <p:sp>
            <p:nvSpPr>
              <p:cNvPr id="17" name="テキスト ボックス 16">
                <a:extLst>
                  <a:ext uri="{FF2B5EF4-FFF2-40B4-BE49-F238E27FC236}">
                    <a16:creationId xmlns:a16="http://schemas.microsoft.com/office/drawing/2014/main" id="{D458EC6E-10E5-9B4F-03EF-78611FA9BA96}"/>
                  </a:ext>
                </a:extLst>
              </p:cNvPr>
              <p:cNvSpPr txBox="1"/>
              <p:nvPr/>
            </p:nvSpPr>
            <p:spPr>
              <a:xfrm>
                <a:off x="2191604" y="6240776"/>
                <a:ext cx="4290919" cy="1141659"/>
              </a:xfrm>
              <a:prstGeom prst="rect">
                <a:avLst/>
              </a:prstGeom>
              <a:noFill/>
            </p:spPr>
            <p:txBody>
              <a:bodyPr wrap="square" rtlCol="0">
                <a:spAutoFit/>
              </a:bodyPr>
              <a:lstStyle/>
              <a:p>
                <a:pPr>
                  <a:lnSpc>
                    <a:spcPct val="150000"/>
                  </a:lnSpc>
                </a:pPr>
                <a:r>
                  <a:rPr kumimoji="1" lang="ja-JP" altLang="en-US" sz="2400" dirty="0">
                    <a:latin typeface="Noto Sans JP Heavy" panose="020B0600070205080204" charset="-128"/>
                    <a:ea typeface="Noto Sans JP Heavy" panose="020B0600070205080204" charset="-128"/>
                  </a:rPr>
                  <a:t>京都の大学に通う学生の</a:t>
                </a:r>
                <a:endParaRPr kumimoji="1" lang="en-US" altLang="ja-JP" sz="2400" dirty="0">
                  <a:latin typeface="Noto Sans JP Heavy" panose="020B0600070205080204" charset="-128"/>
                  <a:ea typeface="Noto Sans JP Heavy" panose="020B0600070205080204" charset="-128"/>
                </a:endParaRPr>
              </a:p>
              <a:p>
                <a:pPr>
                  <a:lnSpc>
                    <a:spcPct val="150000"/>
                  </a:lnSpc>
                </a:pPr>
                <a:r>
                  <a:rPr kumimoji="1" lang="ja-JP" altLang="en-US" sz="2400" dirty="0">
                    <a:latin typeface="Noto Sans JP Heavy" panose="020B0600070205080204" charset="-128"/>
                    <a:ea typeface="Noto Sans JP Heavy" panose="020B0600070205080204" charset="-128"/>
                  </a:rPr>
                  <a:t>京都府内への定着率</a:t>
                </a:r>
              </a:p>
            </p:txBody>
          </p:sp>
          <p:sp>
            <p:nvSpPr>
              <p:cNvPr id="18" name="テキスト ボックス 17">
                <a:extLst>
                  <a:ext uri="{FF2B5EF4-FFF2-40B4-BE49-F238E27FC236}">
                    <a16:creationId xmlns:a16="http://schemas.microsoft.com/office/drawing/2014/main" id="{B1DEF3E8-E7B2-F2C9-0C78-3F7DFFFD4E9E}"/>
                  </a:ext>
                </a:extLst>
              </p:cNvPr>
              <p:cNvSpPr txBox="1"/>
              <p:nvPr/>
            </p:nvSpPr>
            <p:spPr>
              <a:xfrm>
                <a:off x="2604123" y="7538463"/>
                <a:ext cx="3124200" cy="1015663"/>
              </a:xfrm>
              <a:prstGeom prst="rect">
                <a:avLst/>
              </a:prstGeom>
              <a:noFill/>
            </p:spPr>
            <p:txBody>
              <a:bodyPr wrap="square" rtlCol="0">
                <a:spAutoFit/>
              </a:bodyPr>
              <a:lstStyle/>
              <a:p>
                <a:r>
                  <a:rPr kumimoji="1" lang="en-US" altLang="ja-JP" sz="6000" dirty="0">
                    <a:solidFill>
                      <a:srgbClr val="0070C0"/>
                    </a:solidFill>
                    <a:latin typeface="Noto Sans JP Heavy" panose="020B0600070205080204" charset="-128"/>
                    <a:ea typeface="Noto Sans JP Heavy" panose="020B0600070205080204" charset="-128"/>
                  </a:rPr>
                  <a:t>17.8</a:t>
                </a:r>
                <a:r>
                  <a:rPr kumimoji="1" lang="ja-JP" altLang="en-US" sz="6000" dirty="0">
                    <a:solidFill>
                      <a:srgbClr val="0070C0"/>
                    </a:solidFill>
                    <a:latin typeface="Noto Sans JP Heavy" panose="020B0600070205080204" charset="-128"/>
                    <a:ea typeface="Noto Sans JP Heavy" panose="020B0600070205080204" charset="-128"/>
                  </a:rPr>
                  <a:t>％</a:t>
                </a:r>
              </a:p>
            </p:txBody>
          </p:sp>
        </p:grpSp>
        <p:grpSp>
          <p:nvGrpSpPr>
            <p:cNvPr id="28" name="グループ化 27">
              <a:extLst>
                <a:ext uri="{FF2B5EF4-FFF2-40B4-BE49-F238E27FC236}">
                  <a16:creationId xmlns:a16="http://schemas.microsoft.com/office/drawing/2014/main" id="{10295E52-B886-F2FF-E01C-D9032ABEFBEC}"/>
                </a:ext>
              </a:extLst>
            </p:cNvPr>
            <p:cNvGrpSpPr/>
            <p:nvPr/>
          </p:nvGrpSpPr>
          <p:grpSpPr>
            <a:xfrm>
              <a:off x="10226359" y="6225848"/>
              <a:ext cx="5600721" cy="2328278"/>
              <a:chOff x="8780640" y="6141716"/>
              <a:chExt cx="5600721" cy="2328278"/>
            </a:xfrm>
          </p:grpSpPr>
          <p:sp>
            <p:nvSpPr>
              <p:cNvPr id="19" name="テキスト ボックス 18">
                <a:extLst>
                  <a:ext uri="{FF2B5EF4-FFF2-40B4-BE49-F238E27FC236}">
                    <a16:creationId xmlns:a16="http://schemas.microsoft.com/office/drawing/2014/main" id="{D4225E2D-77CC-39FE-1A40-1B6DBF9C3B6D}"/>
                  </a:ext>
                </a:extLst>
              </p:cNvPr>
              <p:cNvSpPr txBox="1"/>
              <p:nvPr/>
            </p:nvSpPr>
            <p:spPr>
              <a:xfrm>
                <a:off x="8780640" y="6141716"/>
                <a:ext cx="5600721" cy="1141659"/>
              </a:xfrm>
              <a:prstGeom prst="rect">
                <a:avLst/>
              </a:prstGeom>
              <a:noFill/>
            </p:spPr>
            <p:txBody>
              <a:bodyPr wrap="square" rtlCol="0">
                <a:spAutoFit/>
              </a:bodyPr>
              <a:lstStyle/>
              <a:p>
                <a:pPr>
                  <a:lnSpc>
                    <a:spcPct val="150000"/>
                  </a:lnSpc>
                </a:pPr>
                <a:r>
                  <a:rPr kumimoji="1" lang="ja-JP" altLang="en-US" sz="2400" dirty="0">
                    <a:latin typeface="Noto Sans JP Heavy" panose="020B0600070205080204" charset="-128"/>
                    <a:ea typeface="Noto Sans JP Heavy" panose="020B0600070205080204" charset="-128"/>
                  </a:rPr>
                  <a:t>京都の企業と活動する人材育成事業へ参加した学生の定着率</a:t>
                </a:r>
              </a:p>
            </p:txBody>
          </p:sp>
          <p:sp>
            <p:nvSpPr>
              <p:cNvPr id="20" name="テキスト ボックス 19">
                <a:extLst>
                  <a:ext uri="{FF2B5EF4-FFF2-40B4-BE49-F238E27FC236}">
                    <a16:creationId xmlns:a16="http://schemas.microsoft.com/office/drawing/2014/main" id="{717E89F9-2A60-B146-40FC-92973CDD7DE2}"/>
                  </a:ext>
                </a:extLst>
              </p:cNvPr>
              <p:cNvSpPr txBox="1"/>
              <p:nvPr/>
            </p:nvSpPr>
            <p:spPr>
              <a:xfrm>
                <a:off x="9365954" y="7454331"/>
                <a:ext cx="3124200" cy="1015663"/>
              </a:xfrm>
              <a:prstGeom prst="rect">
                <a:avLst/>
              </a:prstGeom>
              <a:noFill/>
            </p:spPr>
            <p:txBody>
              <a:bodyPr wrap="square" rtlCol="0">
                <a:spAutoFit/>
              </a:bodyPr>
              <a:lstStyle/>
              <a:p>
                <a:r>
                  <a:rPr kumimoji="1" lang="en-US" altLang="ja-JP" sz="6000" dirty="0">
                    <a:solidFill>
                      <a:srgbClr val="FF0000"/>
                    </a:solidFill>
                    <a:latin typeface="Noto Sans JP Heavy" panose="020B0600070205080204" charset="-128"/>
                    <a:ea typeface="Noto Sans JP Heavy" panose="020B0600070205080204" charset="-128"/>
                  </a:rPr>
                  <a:t>28.7</a:t>
                </a:r>
                <a:r>
                  <a:rPr kumimoji="1" lang="ja-JP" altLang="en-US" sz="6000" dirty="0">
                    <a:solidFill>
                      <a:srgbClr val="FF0000"/>
                    </a:solidFill>
                    <a:latin typeface="Noto Sans JP Heavy" panose="020B0600070205080204" charset="-128"/>
                    <a:ea typeface="Noto Sans JP Heavy" panose="020B0600070205080204" charset="-128"/>
                  </a:rPr>
                  <a:t>％</a:t>
                </a:r>
              </a:p>
            </p:txBody>
          </p:sp>
        </p:grpSp>
        <p:sp>
          <p:nvSpPr>
            <p:cNvPr id="21" name="矢印: 右 20">
              <a:extLst>
                <a:ext uri="{FF2B5EF4-FFF2-40B4-BE49-F238E27FC236}">
                  <a16:creationId xmlns:a16="http://schemas.microsoft.com/office/drawing/2014/main" id="{90C89542-5071-6C00-805D-88F4FD18BE26}"/>
                </a:ext>
              </a:extLst>
            </p:cNvPr>
            <p:cNvSpPr/>
            <p:nvPr/>
          </p:nvSpPr>
          <p:spPr>
            <a:xfrm>
              <a:off x="7236724" y="6886575"/>
              <a:ext cx="1852915" cy="1267036"/>
            </a:xfrm>
            <a:prstGeom prst="rightArrow">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a:extLst>
              <a:ext uri="{FF2B5EF4-FFF2-40B4-BE49-F238E27FC236}">
                <a16:creationId xmlns:a16="http://schemas.microsoft.com/office/drawing/2014/main" id="{9AC4A93A-427D-5D1D-8D23-C4C806347A71}"/>
              </a:ext>
            </a:extLst>
          </p:cNvPr>
          <p:cNvSpPr txBox="1"/>
          <p:nvPr/>
        </p:nvSpPr>
        <p:spPr>
          <a:xfrm>
            <a:off x="6096000" y="8050768"/>
            <a:ext cx="959636" cy="369332"/>
          </a:xfrm>
          <a:prstGeom prst="rect">
            <a:avLst/>
          </a:prstGeom>
          <a:noFill/>
        </p:spPr>
        <p:txBody>
          <a:bodyPr wrap="square" rtlCol="0">
            <a:spAutoFit/>
          </a:bodyPr>
          <a:lstStyle/>
          <a:p>
            <a:r>
              <a:rPr kumimoji="1" lang="en-US" altLang="ja-JP" dirty="0">
                <a:latin typeface="BIZ UDゴシック" panose="020B0400000000000000" pitchFamily="49" charset="-128"/>
                <a:ea typeface="BIZ UDゴシック" panose="020B0400000000000000" pitchFamily="49" charset="-128"/>
              </a:rPr>
              <a:t>※1</a:t>
            </a:r>
            <a:endParaRPr kumimoji="1" lang="ja-JP" altLang="en-US" dirty="0">
              <a:latin typeface="BIZ UDゴシック" panose="020B0400000000000000" pitchFamily="49" charset="-128"/>
              <a:ea typeface="BIZ UDゴシック" panose="020B0400000000000000" pitchFamily="49" charset="-128"/>
            </a:endParaRPr>
          </a:p>
        </p:txBody>
      </p:sp>
      <p:sp>
        <p:nvSpPr>
          <p:cNvPr id="33" name="テキスト ボックス 32">
            <a:extLst>
              <a:ext uri="{FF2B5EF4-FFF2-40B4-BE49-F238E27FC236}">
                <a16:creationId xmlns:a16="http://schemas.microsoft.com/office/drawing/2014/main" id="{E608379D-3D78-D98D-2C23-73A3C7FF4B86}"/>
              </a:ext>
            </a:extLst>
          </p:cNvPr>
          <p:cNvSpPr txBox="1"/>
          <p:nvPr/>
        </p:nvSpPr>
        <p:spPr>
          <a:xfrm>
            <a:off x="14356564" y="8039100"/>
            <a:ext cx="959636" cy="369332"/>
          </a:xfrm>
          <a:prstGeom prst="rect">
            <a:avLst/>
          </a:prstGeom>
          <a:noFill/>
        </p:spPr>
        <p:txBody>
          <a:bodyPr wrap="square" rtlCol="0">
            <a:spAutoFit/>
          </a:bodyPr>
          <a:lstStyle/>
          <a:p>
            <a:r>
              <a:rPr kumimoji="1" lang="en-US" altLang="ja-JP" dirty="0">
                <a:latin typeface="BIZ UDゴシック" panose="020B0400000000000000" pitchFamily="49" charset="-128"/>
                <a:ea typeface="BIZ UDゴシック" panose="020B0400000000000000" pitchFamily="49" charset="-128"/>
              </a:rPr>
              <a:t>※2</a:t>
            </a:r>
            <a:endParaRPr kumimoji="1" lang="ja-JP" altLang="en-US" dirty="0">
              <a:latin typeface="BIZ UDゴシック" panose="020B0400000000000000" pitchFamily="49" charset="-128"/>
              <a:ea typeface="BIZ UDゴシック" panose="020B0400000000000000" pitchFamily="49" charset="-128"/>
            </a:endParaRPr>
          </a:p>
        </p:txBody>
      </p:sp>
      <p:sp>
        <p:nvSpPr>
          <p:cNvPr id="34" name="テキスト ボックス 33">
            <a:extLst>
              <a:ext uri="{FF2B5EF4-FFF2-40B4-BE49-F238E27FC236}">
                <a16:creationId xmlns:a16="http://schemas.microsoft.com/office/drawing/2014/main" id="{E9B1C32A-F785-D60C-8BA2-F43ED08EB6E4}"/>
              </a:ext>
            </a:extLst>
          </p:cNvPr>
          <p:cNvSpPr txBox="1"/>
          <p:nvPr/>
        </p:nvSpPr>
        <p:spPr>
          <a:xfrm>
            <a:off x="2895600" y="8953500"/>
            <a:ext cx="13639800" cy="646331"/>
          </a:xfrm>
          <a:prstGeom prst="rect">
            <a:avLst/>
          </a:prstGeom>
          <a:noFill/>
        </p:spPr>
        <p:txBody>
          <a:bodyPr wrap="square" rtlCol="0">
            <a:spAutoFit/>
          </a:bodyPr>
          <a:lstStyle/>
          <a:p>
            <a:r>
              <a:rPr kumimoji="1" lang="en-US" altLang="ja-JP" dirty="0">
                <a:latin typeface="BIZ UDゴシック" panose="020B0400000000000000" pitchFamily="49" charset="-128"/>
                <a:ea typeface="BIZ UDゴシック" panose="020B0400000000000000" pitchFamily="49" charset="-128"/>
              </a:rPr>
              <a:t>※1</a:t>
            </a:r>
            <a:r>
              <a:rPr kumimoji="1" lang="ja-JP" altLang="en-US" dirty="0">
                <a:latin typeface="BIZ UDゴシック" panose="020B0400000000000000" pitchFamily="49" charset="-128"/>
                <a:ea typeface="BIZ UDゴシック" panose="020B0400000000000000" pitchFamily="49" charset="-128"/>
              </a:rPr>
              <a:t>　令和</a:t>
            </a:r>
            <a:r>
              <a:rPr kumimoji="1" lang="en-US" altLang="ja-JP" dirty="0">
                <a:latin typeface="BIZ UDゴシック" panose="020B0400000000000000" pitchFamily="49" charset="-128"/>
                <a:ea typeface="BIZ UDゴシック" panose="020B0400000000000000" pitchFamily="49" charset="-128"/>
              </a:rPr>
              <a:t>5</a:t>
            </a:r>
            <a:r>
              <a:rPr kumimoji="1" lang="ja-JP" altLang="en-US" dirty="0">
                <a:latin typeface="BIZ UDゴシック" panose="020B0400000000000000" pitchFamily="49" charset="-128"/>
                <a:ea typeface="BIZ UDゴシック" panose="020B0400000000000000" pitchFamily="49" charset="-128"/>
              </a:rPr>
              <a:t>年</a:t>
            </a:r>
            <a:r>
              <a:rPr kumimoji="1" lang="en-US" altLang="ja-JP" dirty="0">
                <a:latin typeface="BIZ UDゴシック" panose="020B0400000000000000" pitchFamily="49" charset="-128"/>
                <a:ea typeface="BIZ UDゴシック" panose="020B0400000000000000" pitchFamily="49" charset="-128"/>
              </a:rPr>
              <a:t>3</a:t>
            </a:r>
            <a:r>
              <a:rPr kumimoji="1" lang="ja-JP" altLang="en-US" dirty="0">
                <a:latin typeface="BIZ UDゴシック" panose="020B0400000000000000" pitchFamily="49" charset="-128"/>
                <a:ea typeface="BIZ UDゴシック" panose="020B0400000000000000" pitchFamily="49" charset="-128"/>
              </a:rPr>
              <a:t>月卒業生、「令和</a:t>
            </a:r>
            <a:r>
              <a:rPr kumimoji="1" lang="en-US" altLang="ja-JP" dirty="0">
                <a:latin typeface="BIZ UDゴシック" panose="020B0400000000000000" pitchFamily="49" charset="-128"/>
                <a:ea typeface="BIZ UDゴシック" panose="020B0400000000000000" pitchFamily="49" charset="-128"/>
              </a:rPr>
              <a:t>4</a:t>
            </a:r>
            <a:r>
              <a:rPr kumimoji="1" lang="ja-JP" altLang="en-US" dirty="0">
                <a:latin typeface="BIZ UDゴシック" panose="020B0400000000000000" pitchFamily="49" charset="-128"/>
                <a:ea typeface="BIZ UDゴシック" panose="020B0400000000000000" pitchFamily="49" charset="-128"/>
              </a:rPr>
              <a:t>年度京都府総合計画・京都府地域創生戦略」実施状況</a:t>
            </a:r>
            <a:endParaRPr kumimoji="1" lang="en-US" altLang="ja-JP" dirty="0">
              <a:latin typeface="BIZ UDゴシック" panose="020B0400000000000000" pitchFamily="49" charset="-128"/>
              <a:ea typeface="BIZ UDゴシック" panose="020B0400000000000000" pitchFamily="49" charset="-128"/>
            </a:endParaRPr>
          </a:p>
          <a:p>
            <a:r>
              <a:rPr kumimoji="1" lang="en-US" altLang="ja-JP" dirty="0">
                <a:latin typeface="BIZ UDゴシック" panose="020B0400000000000000" pitchFamily="49" charset="-128"/>
                <a:ea typeface="BIZ UDゴシック" panose="020B0400000000000000" pitchFamily="49" charset="-128"/>
              </a:rPr>
              <a:t>※2</a:t>
            </a:r>
            <a:r>
              <a:rPr kumimoji="1" lang="ja-JP" altLang="en-US" dirty="0">
                <a:latin typeface="BIZ UDゴシック" panose="020B0400000000000000" pitchFamily="49" charset="-128"/>
                <a:ea typeface="BIZ UDゴシック" panose="020B0400000000000000" pitchFamily="49" charset="-128"/>
              </a:rPr>
              <a:t>　京都市「地域企業と連携した次代の京都の担い手育成事業」の参加者実績（平成</a:t>
            </a:r>
            <a:r>
              <a:rPr kumimoji="1" lang="en-US" altLang="ja-JP" dirty="0">
                <a:latin typeface="BIZ UDゴシック" panose="020B0400000000000000" pitchFamily="49" charset="-128"/>
                <a:ea typeface="BIZ UDゴシック" panose="020B0400000000000000" pitchFamily="49" charset="-128"/>
              </a:rPr>
              <a:t>26</a:t>
            </a:r>
            <a:r>
              <a:rPr kumimoji="1" lang="ja-JP" altLang="en-US" dirty="0">
                <a:latin typeface="BIZ UDゴシック" panose="020B0400000000000000" pitchFamily="49" charset="-128"/>
                <a:ea typeface="BIZ UDゴシック" panose="020B0400000000000000" pitchFamily="49" charset="-128"/>
              </a:rPr>
              <a:t>年～令和</a:t>
            </a:r>
            <a:r>
              <a:rPr kumimoji="1" lang="en-US" altLang="ja-JP" dirty="0">
                <a:latin typeface="BIZ UDゴシック" panose="020B0400000000000000" pitchFamily="49" charset="-128"/>
                <a:ea typeface="BIZ UDゴシック" panose="020B0400000000000000" pitchFamily="49" charset="-128"/>
              </a:rPr>
              <a:t>5</a:t>
            </a:r>
            <a:r>
              <a:rPr kumimoji="1" lang="ja-JP" altLang="en-US" dirty="0">
                <a:latin typeface="BIZ UDゴシック" panose="020B0400000000000000" pitchFamily="49" charset="-128"/>
                <a:ea typeface="BIZ UDゴシック" panose="020B0400000000000000" pitchFamily="49" charset="-128"/>
              </a:rPr>
              <a:t>年進路判明分の実績）より</a:t>
            </a:r>
          </a:p>
        </p:txBody>
      </p:sp>
      <p:sp>
        <p:nvSpPr>
          <p:cNvPr id="35" name="正方形/長方形 34">
            <a:extLst>
              <a:ext uri="{FF2B5EF4-FFF2-40B4-BE49-F238E27FC236}">
                <a16:creationId xmlns:a16="http://schemas.microsoft.com/office/drawing/2014/main" id="{D0B54BC8-4CAF-8193-4B8A-7A1399783B23}"/>
              </a:ext>
            </a:extLst>
          </p:cNvPr>
          <p:cNvSpPr/>
          <p:nvPr/>
        </p:nvSpPr>
        <p:spPr>
          <a:xfrm>
            <a:off x="10864913" y="6896100"/>
            <a:ext cx="5352794" cy="4571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正方形/長方形 35">
            <a:extLst>
              <a:ext uri="{FF2B5EF4-FFF2-40B4-BE49-F238E27FC236}">
                <a16:creationId xmlns:a16="http://schemas.microsoft.com/office/drawing/2014/main" id="{E8EEDDCF-36CB-9F4B-8FE3-93B201B54C81}"/>
              </a:ext>
            </a:extLst>
          </p:cNvPr>
          <p:cNvSpPr/>
          <p:nvPr/>
        </p:nvSpPr>
        <p:spPr>
          <a:xfrm>
            <a:off x="10864913" y="7459981"/>
            <a:ext cx="3384487" cy="4571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CDE7BA5E-8E7B-01DD-F77E-858C8EF836A0}"/>
              </a:ext>
            </a:extLst>
          </p:cNvPr>
          <p:cNvSpPr>
            <a:spLocks noGrp="1"/>
          </p:cNvSpPr>
          <p:nvPr>
            <p:ph type="sldNum" sz="quarter" idx="12"/>
          </p:nvPr>
        </p:nvSpPr>
        <p:spPr/>
        <p:txBody>
          <a:bodyPr/>
          <a:lstStyle/>
          <a:p>
            <a:r>
              <a:rPr lang="en-US" dirty="0"/>
              <a:t>2</a:t>
            </a:r>
          </a:p>
        </p:txBody>
      </p:sp>
    </p:spTree>
    <p:extLst>
      <p:ext uri="{BB962C8B-B14F-4D97-AF65-F5344CB8AC3E}">
        <p14:creationId xmlns:p14="http://schemas.microsoft.com/office/powerpoint/2010/main" val="139271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DD447-745A-2CCC-5113-C1D4C0E547B0}"/>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913D92C-7FFC-6A38-BF97-35A7A1FBAB51}"/>
              </a:ext>
            </a:extLst>
          </p:cNvPr>
          <p:cNvSpPr/>
          <p:nvPr/>
        </p:nvSpPr>
        <p:spPr>
          <a:xfrm>
            <a:off x="857250" y="1047750"/>
            <a:ext cx="16573459" cy="0"/>
          </a:xfrm>
          <a:prstGeom prst="line">
            <a:avLst/>
          </a:prstGeom>
          <a:ln w="19050" cap="flat">
            <a:solidFill>
              <a:srgbClr val="1B1B1B"/>
            </a:solidFill>
            <a:prstDash val="solid"/>
            <a:headEnd type="none" w="sm" len="sm"/>
            <a:tailEnd type="none" w="sm" len="sm"/>
          </a:ln>
        </p:spPr>
      </p:sp>
      <p:sp>
        <p:nvSpPr>
          <p:cNvPr id="3" name="AutoShape 3">
            <a:extLst>
              <a:ext uri="{FF2B5EF4-FFF2-40B4-BE49-F238E27FC236}">
                <a16:creationId xmlns:a16="http://schemas.microsoft.com/office/drawing/2014/main" id="{AF70A634-B95A-A992-E96C-98CBD41636AF}"/>
              </a:ext>
            </a:extLst>
          </p:cNvPr>
          <p:cNvSpPr/>
          <p:nvPr/>
        </p:nvSpPr>
        <p:spPr>
          <a:xfrm flipV="1">
            <a:off x="856856" y="904405"/>
            <a:ext cx="16574288" cy="0"/>
          </a:xfrm>
          <a:prstGeom prst="line">
            <a:avLst/>
          </a:prstGeom>
          <a:ln w="57150" cap="flat">
            <a:solidFill>
              <a:srgbClr val="1B1B1B"/>
            </a:solidFill>
            <a:prstDash val="solid"/>
            <a:headEnd type="none" w="sm" len="sm"/>
            <a:tailEnd type="none" w="sm" len="sm"/>
          </a:ln>
        </p:spPr>
      </p:sp>
      <p:sp>
        <p:nvSpPr>
          <p:cNvPr id="11" name="TextBox 11">
            <a:extLst>
              <a:ext uri="{FF2B5EF4-FFF2-40B4-BE49-F238E27FC236}">
                <a16:creationId xmlns:a16="http://schemas.microsoft.com/office/drawing/2014/main" id="{B0751EEC-5048-BD73-6673-C7531BF218EF}"/>
              </a:ext>
            </a:extLst>
          </p:cNvPr>
          <p:cNvSpPr txBox="1"/>
          <p:nvPr/>
        </p:nvSpPr>
        <p:spPr>
          <a:xfrm>
            <a:off x="1513848" y="1817006"/>
            <a:ext cx="11290747" cy="1028700"/>
          </a:xfrm>
          <a:prstGeom prst="rect">
            <a:avLst/>
          </a:prstGeom>
        </p:spPr>
        <p:txBody>
          <a:bodyPr lIns="0" tIns="0" rIns="0" bIns="0" rtlCol="0" anchor="t">
            <a:spAutoFit/>
          </a:bodyPr>
          <a:lstStyle/>
          <a:p>
            <a:pPr>
              <a:lnSpc>
                <a:spcPts val="8400"/>
              </a:lnSpc>
            </a:pPr>
            <a:r>
              <a:rPr lang="en-US" sz="6000" spc="300" dirty="0" err="1">
                <a:solidFill>
                  <a:srgbClr val="1B1B1B"/>
                </a:solidFill>
                <a:ea typeface="Noto Sans JP Heavy"/>
              </a:rPr>
              <a:t>事業</a:t>
            </a:r>
            <a:r>
              <a:rPr lang="ja-JP" altLang="en-US" sz="6000" spc="300" dirty="0">
                <a:solidFill>
                  <a:srgbClr val="1B1B1B"/>
                </a:solidFill>
                <a:ea typeface="Noto Sans JP Heavy"/>
              </a:rPr>
              <a:t>内容</a:t>
            </a:r>
            <a:endParaRPr lang="en-US" sz="6000" spc="300" dirty="0">
              <a:solidFill>
                <a:srgbClr val="1B1B1B"/>
              </a:solidFill>
              <a:ea typeface="Noto Sans JP Heavy"/>
            </a:endParaRPr>
          </a:p>
        </p:txBody>
      </p:sp>
      <p:sp>
        <p:nvSpPr>
          <p:cNvPr id="12" name="TextBox 12">
            <a:extLst>
              <a:ext uri="{FF2B5EF4-FFF2-40B4-BE49-F238E27FC236}">
                <a16:creationId xmlns:a16="http://schemas.microsoft.com/office/drawing/2014/main" id="{5FBA849C-3DD3-FA94-EAED-464D161B1B0C}"/>
              </a:ext>
            </a:extLst>
          </p:cNvPr>
          <p:cNvSpPr txBox="1"/>
          <p:nvPr/>
        </p:nvSpPr>
        <p:spPr>
          <a:xfrm>
            <a:off x="1513847" y="3466251"/>
            <a:ext cx="16573459" cy="5980868"/>
          </a:xfrm>
          <a:prstGeom prst="rect">
            <a:avLst/>
          </a:prstGeom>
        </p:spPr>
        <p:txBody>
          <a:bodyPr wrap="square" lIns="0" tIns="0" rIns="0" bIns="0" rtlCol="0" anchor="t">
            <a:spAutoFit/>
          </a:bodyPr>
          <a:lstStyle/>
          <a:p>
            <a:pPr>
              <a:lnSpc>
                <a:spcPct val="200000"/>
              </a:lnSpc>
            </a:pPr>
            <a:r>
              <a:rPr kumimoji="1" lang="ja-JP" altLang="en-US" sz="4000" dirty="0">
                <a:latin typeface="Noto Sans JP Heavy" panose="020B0600070205080204" charset="-128"/>
                <a:ea typeface="Noto Sans JP Heavy" panose="020B0600070205080204" charset="-128"/>
              </a:rPr>
              <a:t>①企業と学生の交流会の開催（計</a:t>
            </a:r>
            <a:r>
              <a:rPr kumimoji="1" lang="en-US" altLang="ja-JP" sz="4000" dirty="0">
                <a:latin typeface="Noto Sans JP Heavy" panose="020B0600070205080204" charset="-128"/>
                <a:ea typeface="Noto Sans JP Heavy" panose="020B0600070205080204" charset="-128"/>
              </a:rPr>
              <a:t>3</a:t>
            </a:r>
            <a:r>
              <a:rPr kumimoji="1" lang="ja-JP" altLang="en-US" sz="4000" dirty="0">
                <a:latin typeface="Noto Sans JP Heavy" panose="020B0600070205080204" charset="-128"/>
                <a:ea typeface="Noto Sans JP Heavy" panose="020B0600070205080204" charset="-128"/>
              </a:rPr>
              <a:t>回を予定）</a:t>
            </a:r>
            <a:endParaRPr kumimoji="1" lang="en-US" altLang="ja-JP" sz="4000" dirty="0">
              <a:latin typeface="Noto Sans JP Heavy" panose="020B0600070205080204" charset="-128"/>
              <a:ea typeface="Noto Sans JP Heavy" panose="020B0600070205080204" charset="-128"/>
            </a:endParaRPr>
          </a:p>
          <a:p>
            <a:pPr>
              <a:lnSpc>
                <a:spcPct val="200000"/>
              </a:lnSpc>
            </a:pPr>
            <a:r>
              <a:rPr kumimoji="1" lang="ja-JP" altLang="en-US" sz="4000" dirty="0">
                <a:latin typeface="Noto Sans JP Heavy" panose="020B0600070205080204" charset="-128"/>
                <a:ea typeface="Noto Sans JP Heavy" panose="020B0600070205080204" charset="-128"/>
              </a:rPr>
              <a:t>②学生の提案に関する審査（</a:t>
            </a:r>
            <a:r>
              <a:rPr kumimoji="1" lang="en-US" altLang="ja-JP" sz="4000" dirty="0">
                <a:latin typeface="Noto Sans JP Heavy" panose="020B0600070205080204" charset="-128"/>
                <a:ea typeface="Noto Sans JP Heavy" panose="020B0600070205080204" charset="-128"/>
              </a:rPr>
              <a:t>1</a:t>
            </a:r>
            <a:r>
              <a:rPr kumimoji="1" lang="ja-JP" altLang="en-US" sz="4000" dirty="0">
                <a:latin typeface="Noto Sans JP Heavy" panose="020B0600070205080204" charset="-128"/>
                <a:ea typeface="Noto Sans JP Heavy" panose="020B0600070205080204" charset="-128"/>
              </a:rPr>
              <a:t>次</a:t>
            </a:r>
            <a:r>
              <a:rPr kumimoji="1" lang="en-US" altLang="ja-JP" sz="4000" dirty="0">
                <a:latin typeface="Noto Sans JP Heavy" panose="020B0600070205080204" charset="-128"/>
                <a:ea typeface="Noto Sans JP Heavy" panose="020B0600070205080204" charset="-128"/>
              </a:rPr>
              <a:t>※</a:t>
            </a:r>
            <a:r>
              <a:rPr kumimoji="1" lang="ja-JP" altLang="en-US" sz="4000" dirty="0">
                <a:latin typeface="Noto Sans JP Heavy" panose="020B0600070205080204" charset="-128"/>
                <a:ea typeface="Noto Sans JP Heavy" panose="020B0600070205080204" charset="-128"/>
              </a:rPr>
              <a:t>書類審査　</a:t>
            </a:r>
            <a:r>
              <a:rPr kumimoji="1" lang="en-US" altLang="ja-JP" sz="4000" dirty="0">
                <a:latin typeface="Noto Sans JP Heavy" panose="020B0600070205080204" charset="-128"/>
                <a:ea typeface="Noto Sans JP Heavy" panose="020B0600070205080204" charset="-128"/>
              </a:rPr>
              <a:t>/</a:t>
            </a:r>
            <a:r>
              <a:rPr kumimoji="1" lang="ja-JP" altLang="en-US" sz="4000" dirty="0">
                <a:latin typeface="Noto Sans JP Heavy" panose="020B0600070205080204" charset="-128"/>
                <a:ea typeface="Noto Sans JP Heavy" panose="020B0600070205080204" charset="-128"/>
              </a:rPr>
              <a:t>　</a:t>
            </a:r>
            <a:r>
              <a:rPr kumimoji="1" lang="en-US" altLang="ja-JP" sz="4000" dirty="0">
                <a:latin typeface="Noto Sans JP Heavy" panose="020B0600070205080204" charset="-128"/>
                <a:ea typeface="Noto Sans JP Heavy" panose="020B0600070205080204" charset="-128"/>
              </a:rPr>
              <a:t>2</a:t>
            </a:r>
            <a:r>
              <a:rPr kumimoji="1" lang="ja-JP" altLang="en-US" sz="4000" dirty="0">
                <a:latin typeface="Noto Sans JP Heavy" panose="020B0600070205080204" charset="-128"/>
                <a:ea typeface="Noto Sans JP Heavy" panose="020B0600070205080204" charset="-128"/>
              </a:rPr>
              <a:t>次</a:t>
            </a:r>
            <a:r>
              <a:rPr kumimoji="1" lang="en-US" altLang="ja-JP" sz="4000" dirty="0">
                <a:latin typeface="Noto Sans JP Heavy" panose="020B0600070205080204" charset="-128"/>
                <a:ea typeface="Noto Sans JP Heavy" panose="020B0600070205080204" charset="-128"/>
              </a:rPr>
              <a:t>※</a:t>
            </a:r>
            <a:r>
              <a:rPr kumimoji="1" lang="ja-JP" altLang="en-US" sz="4000" dirty="0">
                <a:latin typeface="Noto Sans JP Heavy" panose="020B0600070205080204" charset="-128"/>
                <a:ea typeface="Noto Sans JP Heavy" panose="020B0600070205080204" charset="-128"/>
              </a:rPr>
              <a:t>プレゼン審査）</a:t>
            </a:r>
          </a:p>
          <a:p>
            <a:pPr>
              <a:lnSpc>
                <a:spcPct val="200000"/>
              </a:lnSpc>
            </a:pPr>
            <a:r>
              <a:rPr kumimoji="1" lang="ja-JP" altLang="en-US" sz="4000" dirty="0">
                <a:latin typeface="Noto Sans JP Heavy" panose="020B0600070205080204" charset="-128"/>
                <a:ea typeface="Noto Sans JP Heavy" panose="020B0600070205080204" charset="-128"/>
              </a:rPr>
              <a:t>③表彰式の開催</a:t>
            </a:r>
          </a:p>
          <a:p>
            <a:pPr>
              <a:lnSpc>
                <a:spcPct val="200000"/>
              </a:lnSpc>
            </a:pPr>
            <a:r>
              <a:rPr kumimoji="1" lang="ja-JP" altLang="en-US" sz="4000" dirty="0">
                <a:latin typeface="Noto Sans JP Heavy" panose="020B0600070205080204" charset="-128"/>
                <a:ea typeface="Noto Sans JP Heavy" panose="020B0600070205080204" charset="-128"/>
              </a:rPr>
              <a:t>④各賞受賞事業の試行</a:t>
            </a:r>
          </a:p>
          <a:p>
            <a:pPr>
              <a:lnSpc>
                <a:spcPct val="200000"/>
              </a:lnSpc>
            </a:pPr>
            <a:r>
              <a:rPr kumimoji="1" lang="ja-JP" altLang="en-US" sz="4000" dirty="0">
                <a:latin typeface="Noto Sans JP Heavy" panose="020B0600070205080204" charset="-128"/>
                <a:ea typeface="Noto Sans JP Heavy" panose="020B0600070205080204" charset="-128"/>
              </a:rPr>
              <a:t>⑤受賞事業の試行を踏まえた報告会の開催</a:t>
            </a:r>
          </a:p>
        </p:txBody>
      </p:sp>
      <p:sp>
        <p:nvSpPr>
          <p:cNvPr id="5" name="スライド番号プレースホルダー 4">
            <a:extLst>
              <a:ext uri="{FF2B5EF4-FFF2-40B4-BE49-F238E27FC236}">
                <a16:creationId xmlns:a16="http://schemas.microsoft.com/office/drawing/2014/main" id="{C61C7B89-8752-DB4B-642C-0856C0B18931}"/>
              </a:ext>
            </a:extLst>
          </p:cNvPr>
          <p:cNvSpPr>
            <a:spLocks noGrp="1"/>
          </p:cNvSpPr>
          <p:nvPr>
            <p:ph type="sldNum" sz="quarter" idx="12"/>
          </p:nvPr>
        </p:nvSpPr>
        <p:spPr/>
        <p:txBody>
          <a:bodyPr/>
          <a:lstStyle/>
          <a:p>
            <a:r>
              <a:rPr lang="en-US" dirty="0"/>
              <a:t>3</a:t>
            </a:r>
          </a:p>
        </p:txBody>
      </p:sp>
    </p:spTree>
    <p:extLst>
      <p:ext uri="{BB962C8B-B14F-4D97-AF65-F5344CB8AC3E}">
        <p14:creationId xmlns:p14="http://schemas.microsoft.com/office/powerpoint/2010/main" val="4169150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CF334-A8E4-E3A4-ACF4-12CA59C76F2F}"/>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A92305EB-53AF-6AA9-C92B-146A97DF8D30}"/>
              </a:ext>
            </a:extLst>
          </p:cNvPr>
          <p:cNvSpPr/>
          <p:nvPr/>
        </p:nvSpPr>
        <p:spPr>
          <a:xfrm>
            <a:off x="857250" y="1047750"/>
            <a:ext cx="16573459" cy="0"/>
          </a:xfrm>
          <a:prstGeom prst="line">
            <a:avLst/>
          </a:prstGeom>
          <a:ln w="19050" cap="flat">
            <a:solidFill>
              <a:srgbClr val="1B1B1B"/>
            </a:solidFill>
            <a:prstDash val="solid"/>
            <a:headEnd type="none" w="sm" len="sm"/>
            <a:tailEnd type="none" w="sm" len="sm"/>
          </a:ln>
        </p:spPr>
      </p:sp>
      <p:sp>
        <p:nvSpPr>
          <p:cNvPr id="3" name="AutoShape 3">
            <a:extLst>
              <a:ext uri="{FF2B5EF4-FFF2-40B4-BE49-F238E27FC236}">
                <a16:creationId xmlns:a16="http://schemas.microsoft.com/office/drawing/2014/main" id="{946D7B78-63EC-7F2E-FD4F-B3C8D5D8A3AE}"/>
              </a:ext>
            </a:extLst>
          </p:cNvPr>
          <p:cNvSpPr/>
          <p:nvPr/>
        </p:nvSpPr>
        <p:spPr>
          <a:xfrm flipV="1">
            <a:off x="856856" y="904405"/>
            <a:ext cx="16574288" cy="0"/>
          </a:xfrm>
          <a:prstGeom prst="line">
            <a:avLst/>
          </a:prstGeom>
          <a:ln w="57150" cap="flat">
            <a:solidFill>
              <a:srgbClr val="1B1B1B"/>
            </a:solidFill>
            <a:prstDash val="solid"/>
            <a:headEnd type="none" w="sm" len="sm"/>
            <a:tailEnd type="none" w="sm" len="sm"/>
          </a:ln>
        </p:spPr>
      </p:sp>
      <p:sp>
        <p:nvSpPr>
          <p:cNvPr id="11" name="TextBox 11">
            <a:extLst>
              <a:ext uri="{FF2B5EF4-FFF2-40B4-BE49-F238E27FC236}">
                <a16:creationId xmlns:a16="http://schemas.microsoft.com/office/drawing/2014/main" id="{9754B19D-B95D-A666-9F91-B4AE44251E0B}"/>
              </a:ext>
            </a:extLst>
          </p:cNvPr>
          <p:cNvSpPr txBox="1"/>
          <p:nvPr/>
        </p:nvSpPr>
        <p:spPr>
          <a:xfrm>
            <a:off x="1488336" y="1509860"/>
            <a:ext cx="11290747" cy="1010277"/>
          </a:xfrm>
          <a:prstGeom prst="rect">
            <a:avLst/>
          </a:prstGeom>
        </p:spPr>
        <p:txBody>
          <a:bodyPr lIns="0" tIns="0" rIns="0" bIns="0" rtlCol="0" anchor="t">
            <a:spAutoFit/>
          </a:bodyPr>
          <a:lstStyle/>
          <a:p>
            <a:pPr>
              <a:lnSpc>
                <a:spcPts val="8400"/>
              </a:lnSpc>
            </a:pPr>
            <a:r>
              <a:rPr lang="ja-JP" altLang="en-US" sz="6000" spc="300" dirty="0">
                <a:solidFill>
                  <a:srgbClr val="1B1B1B"/>
                </a:solidFill>
                <a:ea typeface="Noto Sans JP Heavy"/>
              </a:rPr>
              <a:t>ご協力をお願いする役割</a:t>
            </a:r>
            <a:endParaRPr lang="en-US" sz="6000" spc="300" dirty="0">
              <a:solidFill>
                <a:srgbClr val="1B1B1B"/>
              </a:solidFill>
              <a:ea typeface="Noto Sans JP Heavy"/>
            </a:endParaRPr>
          </a:p>
        </p:txBody>
      </p:sp>
      <p:sp>
        <p:nvSpPr>
          <p:cNvPr id="12" name="TextBox 12">
            <a:extLst>
              <a:ext uri="{FF2B5EF4-FFF2-40B4-BE49-F238E27FC236}">
                <a16:creationId xmlns:a16="http://schemas.microsoft.com/office/drawing/2014/main" id="{D489B393-89C1-1A26-F8AC-D93D5D37C85B}"/>
              </a:ext>
            </a:extLst>
          </p:cNvPr>
          <p:cNvSpPr txBox="1"/>
          <p:nvPr/>
        </p:nvSpPr>
        <p:spPr>
          <a:xfrm>
            <a:off x="1537409" y="3162300"/>
            <a:ext cx="14513664" cy="6309420"/>
          </a:xfrm>
          <a:prstGeom prst="rect">
            <a:avLst/>
          </a:prstGeom>
        </p:spPr>
        <p:txBody>
          <a:bodyPr wrap="square" lIns="0" tIns="0" rIns="0" bIns="0" rtlCol="0" anchor="t">
            <a:spAutoFit/>
          </a:bodyPr>
          <a:lstStyle/>
          <a:p>
            <a:pPr>
              <a:lnSpc>
                <a:spcPct val="150000"/>
              </a:lnSpc>
            </a:pPr>
            <a:endParaRPr kumimoji="1" lang="ja-JP" altLang="en-US" sz="3600" dirty="0">
              <a:latin typeface="Noto Sans JP Heavy" panose="020B0600070205080204" charset="-128"/>
              <a:ea typeface="Noto Sans JP Heavy" panose="020B0600070205080204" charset="-128"/>
            </a:endParaRPr>
          </a:p>
          <a:p>
            <a:pPr marL="457200" indent="-457200">
              <a:lnSpc>
                <a:spcPct val="150000"/>
              </a:lnSpc>
              <a:buFont typeface="Wingdings" panose="05000000000000000000" pitchFamily="2" charset="2"/>
              <a:buChar char="n"/>
            </a:pPr>
            <a:r>
              <a:rPr kumimoji="1" lang="ja-JP" altLang="en-US" sz="3600" dirty="0">
                <a:latin typeface="Noto Sans JP Heavy" panose="020B0600070205080204" charset="-128"/>
                <a:ea typeface="Noto Sans JP Heavy" panose="020B0600070205080204" charset="-128"/>
              </a:rPr>
              <a:t>協賛金（</a:t>
            </a:r>
            <a:r>
              <a:rPr kumimoji="1" lang="en-US" altLang="ja-JP" sz="3600" dirty="0">
                <a:latin typeface="Noto Sans JP Heavy" panose="020B0600070205080204" charset="-128"/>
                <a:ea typeface="Noto Sans JP Heavy" panose="020B0600070205080204" charset="-128"/>
              </a:rPr>
              <a:t>1</a:t>
            </a:r>
            <a:r>
              <a:rPr kumimoji="1" lang="ja-JP" altLang="en-US" sz="3600" dirty="0">
                <a:latin typeface="Noto Sans JP Heavy" panose="020B0600070205080204" charset="-128"/>
                <a:ea typeface="Noto Sans JP Heavy" panose="020B0600070205080204" charset="-128"/>
              </a:rPr>
              <a:t>口 </a:t>
            </a:r>
            <a:r>
              <a:rPr kumimoji="1" lang="en-US" altLang="ja-JP" sz="3600" dirty="0">
                <a:latin typeface="Noto Sans JP Heavy" panose="020B0600070205080204" charset="-128"/>
                <a:ea typeface="Noto Sans JP Heavy" panose="020B0600070205080204" charset="-128"/>
              </a:rPr>
              <a:t>5</a:t>
            </a:r>
            <a:r>
              <a:rPr kumimoji="1" lang="ja-JP" altLang="en-US" sz="3600" dirty="0">
                <a:latin typeface="Noto Sans JP Heavy" panose="020B0600070205080204" charset="-128"/>
                <a:ea typeface="Noto Sans JP Heavy" panose="020B0600070205080204" charset="-128"/>
              </a:rPr>
              <a:t>万円～）の支払い</a:t>
            </a:r>
          </a:p>
          <a:p>
            <a:pPr marL="457200" indent="-457200">
              <a:lnSpc>
                <a:spcPct val="150000"/>
              </a:lnSpc>
              <a:buFont typeface="Wingdings" panose="05000000000000000000" pitchFamily="2" charset="2"/>
              <a:buChar char="n"/>
            </a:pPr>
            <a:r>
              <a:rPr kumimoji="1" lang="ja-JP" altLang="en-US" sz="3600" dirty="0">
                <a:latin typeface="Noto Sans JP Heavy" panose="020B0600070205080204" charset="-128"/>
                <a:ea typeface="Noto Sans JP Heavy" panose="020B0600070205080204" charset="-128"/>
              </a:rPr>
              <a:t>学生との交流会への参加、及び学生のアイデアに対するアドバイス</a:t>
            </a:r>
          </a:p>
          <a:p>
            <a:pPr marL="457200" indent="-457200">
              <a:lnSpc>
                <a:spcPct val="150000"/>
              </a:lnSpc>
              <a:buFont typeface="Wingdings" panose="05000000000000000000" pitchFamily="2" charset="2"/>
              <a:buChar char="n"/>
            </a:pPr>
            <a:r>
              <a:rPr kumimoji="1" lang="ja-JP" altLang="en-US" sz="3600" dirty="0">
                <a:latin typeface="Noto Sans JP Heavy" panose="020B0600070205080204" charset="-128"/>
                <a:ea typeface="Noto Sans JP Heavy" panose="020B0600070205080204" charset="-128"/>
              </a:rPr>
              <a:t>本事業に係る広報協力</a:t>
            </a:r>
            <a:endParaRPr kumimoji="1" lang="en-US" altLang="ja-JP" sz="3600" dirty="0">
              <a:latin typeface="Noto Sans JP Heavy" panose="020B0600070205080204" charset="-128"/>
              <a:ea typeface="Noto Sans JP Heavy" panose="020B0600070205080204" charset="-128"/>
            </a:endParaRPr>
          </a:p>
          <a:p>
            <a:pPr>
              <a:lnSpc>
                <a:spcPct val="150000"/>
              </a:lnSpc>
            </a:pPr>
            <a:endParaRPr kumimoji="1" lang="ja-JP" altLang="en-US" sz="3600" dirty="0">
              <a:latin typeface="Noto Sans JP Heavy" panose="020B0600070205080204" charset="-128"/>
              <a:ea typeface="Noto Sans JP Heavy" panose="020B0600070205080204" charset="-128"/>
            </a:endParaRPr>
          </a:p>
          <a:p>
            <a:pPr>
              <a:lnSpc>
                <a:spcPct val="150000"/>
              </a:lnSpc>
            </a:pPr>
            <a:r>
              <a:rPr kumimoji="1" lang="en-US" altLang="ja-JP" sz="3600" dirty="0">
                <a:latin typeface="Noto Sans JP Heavy" panose="020B0600070205080204" charset="-128"/>
                <a:ea typeface="Noto Sans JP Heavy" panose="020B0600070205080204" charset="-128"/>
              </a:rPr>
              <a:t>※1</a:t>
            </a:r>
            <a:r>
              <a:rPr kumimoji="1" lang="ja-JP" altLang="en-US" sz="3600" dirty="0">
                <a:latin typeface="Noto Sans JP Heavy" panose="020B0600070205080204" charset="-128"/>
                <a:ea typeface="Noto Sans JP Heavy" panose="020B0600070205080204" charset="-128"/>
              </a:rPr>
              <a:t>口</a:t>
            </a:r>
            <a:r>
              <a:rPr kumimoji="1" lang="en-US" altLang="ja-JP" sz="3600" dirty="0">
                <a:latin typeface="Noto Sans JP Heavy" panose="020B0600070205080204" charset="-128"/>
                <a:ea typeface="Noto Sans JP Heavy" panose="020B0600070205080204" charset="-128"/>
              </a:rPr>
              <a:t>20</a:t>
            </a:r>
            <a:r>
              <a:rPr kumimoji="1" lang="ja-JP" altLang="en-US" sz="3600" dirty="0">
                <a:latin typeface="Noto Sans JP Heavy" panose="020B0600070205080204" charset="-128"/>
                <a:ea typeface="Noto Sans JP Heavy" panose="020B0600070205080204" charset="-128"/>
              </a:rPr>
              <a:t>万円の協賛金をお支払いいただいた団体・企業様は企業賞を創設いただけます。</a:t>
            </a:r>
          </a:p>
          <a:p>
            <a:endParaRPr kumimoji="1" lang="ja-JP" altLang="en-US" sz="3200" dirty="0">
              <a:latin typeface="Noto Sans JP Heavy" panose="020B0600070205080204" charset="-128"/>
              <a:ea typeface="Noto Sans JP Heavy" panose="020B0600070205080204" charset="-128"/>
            </a:endParaRPr>
          </a:p>
        </p:txBody>
      </p:sp>
      <p:sp>
        <p:nvSpPr>
          <p:cNvPr id="5" name="スライド番号プレースホルダー 4">
            <a:extLst>
              <a:ext uri="{FF2B5EF4-FFF2-40B4-BE49-F238E27FC236}">
                <a16:creationId xmlns:a16="http://schemas.microsoft.com/office/drawing/2014/main" id="{4251C646-598B-ACCD-491F-321A65515B4F}"/>
              </a:ext>
            </a:extLst>
          </p:cNvPr>
          <p:cNvSpPr>
            <a:spLocks noGrp="1"/>
          </p:cNvSpPr>
          <p:nvPr>
            <p:ph type="sldNum" sz="quarter" idx="12"/>
          </p:nvPr>
        </p:nvSpPr>
        <p:spPr/>
        <p:txBody>
          <a:bodyPr/>
          <a:lstStyle/>
          <a:p>
            <a:r>
              <a:rPr lang="en-US" dirty="0"/>
              <a:t>4</a:t>
            </a:r>
          </a:p>
        </p:txBody>
      </p:sp>
    </p:spTree>
    <p:extLst>
      <p:ext uri="{BB962C8B-B14F-4D97-AF65-F5344CB8AC3E}">
        <p14:creationId xmlns:p14="http://schemas.microsoft.com/office/powerpoint/2010/main" val="1434563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CB88D-689D-23B3-7731-449E89A3FF1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C4B26B5-BBFF-E13C-CB2C-8080102A36B2}"/>
              </a:ext>
            </a:extLst>
          </p:cNvPr>
          <p:cNvSpPr/>
          <p:nvPr/>
        </p:nvSpPr>
        <p:spPr>
          <a:xfrm>
            <a:off x="857250" y="1047750"/>
            <a:ext cx="16573459" cy="0"/>
          </a:xfrm>
          <a:prstGeom prst="line">
            <a:avLst/>
          </a:prstGeom>
          <a:ln w="19050" cap="flat">
            <a:solidFill>
              <a:srgbClr val="1B1B1B"/>
            </a:solidFill>
            <a:prstDash val="solid"/>
            <a:headEnd type="none" w="sm" len="sm"/>
            <a:tailEnd type="none" w="sm" len="sm"/>
          </a:ln>
        </p:spPr>
      </p:sp>
      <p:sp>
        <p:nvSpPr>
          <p:cNvPr id="3" name="AutoShape 3">
            <a:extLst>
              <a:ext uri="{FF2B5EF4-FFF2-40B4-BE49-F238E27FC236}">
                <a16:creationId xmlns:a16="http://schemas.microsoft.com/office/drawing/2014/main" id="{2B2E17A6-1A84-2830-2295-200A67B82D5C}"/>
              </a:ext>
            </a:extLst>
          </p:cNvPr>
          <p:cNvSpPr/>
          <p:nvPr/>
        </p:nvSpPr>
        <p:spPr>
          <a:xfrm flipV="1">
            <a:off x="856856" y="904405"/>
            <a:ext cx="16574288" cy="0"/>
          </a:xfrm>
          <a:prstGeom prst="line">
            <a:avLst/>
          </a:prstGeom>
          <a:ln w="57150" cap="flat">
            <a:solidFill>
              <a:srgbClr val="1B1B1B"/>
            </a:solidFill>
            <a:prstDash val="solid"/>
            <a:headEnd type="none" w="sm" len="sm"/>
            <a:tailEnd type="none" w="sm" len="sm"/>
          </a:ln>
        </p:spPr>
      </p:sp>
      <p:sp>
        <p:nvSpPr>
          <p:cNvPr id="11" name="TextBox 11">
            <a:extLst>
              <a:ext uri="{FF2B5EF4-FFF2-40B4-BE49-F238E27FC236}">
                <a16:creationId xmlns:a16="http://schemas.microsoft.com/office/drawing/2014/main" id="{44538012-1026-E829-1BBA-2BE9A03AF5AD}"/>
              </a:ext>
            </a:extLst>
          </p:cNvPr>
          <p:cNvSpPr txBox="1"/>
          <p:nvPr/>
        </p:nvSpPr>
        <p:spPr>
          <a:xfrm>
            <a:off x="1520845" y="1484784"/>
            <a:ext cx="11290747" cy="1028700"/>
          </a:xfrm>
          <a:prstGeom prst="rect">
            <a:avLst/>
          </a:prstGeom>
        </p:spPr>
        <p:txBody>
          <a:bodyPr lIns="0" tIns="0" rIns="0" bIns="0" rtlCol="0" anchor="t">
            <a:spAutoFit/>
          </a:bodyPr>
          <a:lstStyle/>
          <a:p>
            <a:pPr>
              <a:lnSpc>
                <a:spcPts val="8400"/>
              </a:lnSpc>
            </a:pPr>
            <a:r>
              <a:rPr lang="ja-JP" altLang="en-US" sz="6000" spc="300" dirty="0">
                <a:solidFill>
                  <a:srgbClr val="1B1B1B"/>
                </a:solidFill>
                <a:ea typeface="Noto Sans JP Heavy"/>
              </a:rPr>
              <a:t>賛同メリット</a:t>
            </a:r>
            <a:endParaRPr lang="en-US" sz="6000" spc="300" dirty="0">
              <a:solidFill>
                <a:srgbClr val="1B1B1B"/>
              </a:solidFill>
              <a:ea typeface="Noto Sans JP Heavy"/>
            </a:endParaRPr>
          </a:p>
        </p:txBody>
      </p:sp>
      <p:sp>
        <p:nvSpPr>
          <p:cNvPr id="12" name="TextBox 12">
            <a:extLst>
              <a:ext uri="{FF2B5EF4-FFF2-40B4-BE49-F238E27FC236}">
                <a16:creationId xmlns:a16="http://schemas.microsoft.com/office/drawing/2014/main" id="{AE63A167-0625-DBE0-57E5-4B32750E9FF5}"/>
              </a:ext>
            </a:extLst>
          </p:cNvPr>
          <p:cNvSpPr txBox="1"/>
          <p:nvPr/>
        </p:nvSpPr>
        <p:spPr>
          <a:xfrm>
            <a:off x="877638" y="2628900"/>
            <a:ext cx="16953162" cy="7232749"/>
          </a:xfrm>
          <a:prstGeom prst="rect">
            <a:avLst/>
          </a:prstGeom>
        </p:spPr>
        <p:txBody>
          <a:bodyPr wrap="square" lIns="0" tIns="0" rIns="0" bIns="0" rtlCol="0" anchor="t">
            <a:spAutoFit/>
          </a:bodyPr>
          <a:lstStyle/>
          <a:p>
            <a:pPr marL="457200" indent="-457200">
              <a:lnSpc>
                <a:spcPct val="150000"/>
              </a:lnSpc>
              <a:buFont typeface="Wingdings" panose="05000000000000000000" pitchFamily="2" charset="2"/>
              <a:buChar char="n"/>
            </a:pPr>
            <a:r>
              <a:rPr kumimoji="1" lang="ja-JP" altLang="en-US" sz="3200" dirty="0">
                <a:latin typeface="Noto Sans JP Heavy" panose="020B0600070205080204" charset="-128"/>
                <a:ea typeface="Noto Sans JP Heavy" panose="020B0600070205080204" charset="-128"/>
              </a:rPr>
              <a:t>団体・企業の</a:t>
            </a:r>
            <a:r>
              <a:rPr kumimoji="1" lang="en-US" altLang="ja-JP" sz="3200" dirty="0">
                <a:latin typeface="Noto Sans JP Heavy" panose="020B0600070205080204" charset="-128"/>
                <a:ea typeface="Noto Sans JP Heavy" panose="020B0600070205080204" charset="-128"/>
              </a:rPr>
              <a:t>PR</a:t>
            </a:r>
            <a:r>
              <a:rPr kumimoji="1" lang="ja-JP" altLang="en-US" sz="3200" dirty="0">
                <a:latin typeface="Noto Sans JP Heavy" panose="020B0600070205080204" charset="-128"/>
                <a:ea typeface="Noto Sans JP Heavy" panose="020B0600070205080204" charset="-128"/>
              </a:rPr>
              <a:t>・イメージアップ</a:t>
            </a:r>
            <a:endParaRPr kumimoji="1" lang="en-US" altLang="ja-JP" sz="3200" dirty="0">
              <a:latin typeface="Noto Sans JP Heavy" panose="020B0600070205080204" charset="-128"/>
              <a:ea typeface="Noto Sans JP Heavy" panose="020B0600070205080204" charset="-128"/>
            </a:endParaRPr>
          </a:p>
          <a:p>
            <a:pPr>
              <a:lnSpc>
                <a:spcPct val="150000"/>
              </a:lnSpc>
            </a:pPr>
            <a:r>
              <a:rPr kumimoji="1" lang="ja-JP" altLang="en-US" sz="3200" dirty="0">
                <a:latin typeface="Noto Sans JP Heavy" panose="020B0600070205080204" charset="-128"/>
                <a:ea typeface="Noto Sans JP Heavy" panose="020B0600070205080204" charset="-128"/>
              </a:rPr>
              <a:t>　・京都で学ばれている約</a:t>
            </a:r>
            <a:r>
              <a:rPr kumimoji="1" lang="en-US" altLang="ja-JP" sz="3200" dirty="0">
                <a:latin typeface="Noto Sans JP Heavy" panose="020B0600070205080204" charset="-128"/>
                <a:ea typeface="Noto Sans JP Heavy" panose="020B0600070205080204" charset="-128"/>
              </a:rPr>
              <a:t>15</a:t>
            </a:r>
            <a:r>
              <a:rPr kumimoji="1" lang="ja-JP" altLang="en-US" sz="3200" dirty="0">
                <a:latin typeface="Noto Sans JP Heavy" panose="020B0600070205080204" charset="-128"/>
                <a:ea typeface="Noto Sans JP Heavy" panose="020B0600070205080204" charset="-128"/>
              </a:rPr>
              <a:t>万人の学生さんの目に届くよう、</a:t>
            </a:r>
            <a:endParaRPr kumimoji="1" lang="en-US" altLang="ja-JP" sz="3200" dirty="0">
              <a:latin typeface="Noto Sans JP Heavy" panose="020B0600070205080204" charset="-128"/>
              <a:ea typeface="Noto Sans JP Heavy" panose="020B0600070205080204" charset="-128"/>
            </a:endParaRPr>
          </a:p>
          <a:p>
            <a:pPr>
              <a:lnSpc>
                <a:spcPct val="150000"/>
              </a:lnSpc>
            </a:pPr>
            <a:r>
              <a:rPr kumimoji="1" lang="ja-JP" altLang="en-US" sz="3200" dirty="0">
                <a:latin typeface="Noto Sans JP Heavy" panose="020B0600070205080204" charset="-128"/>
                <a:ea typeface="Noto Sans JP Heavy" panose="020B0600070205080204" charset="-128"/>
              </a:rPr>
              <a:t>　　市内全</a:t>
            </a:r>
            <a:r>
              <a:rPr kumimoji="1" lang="en-US" altLang="ja-JP" sz="3200" dirty="0">
                <a:latin typeface="Noto Sans JP Heavy" panose="020B0600070205080204" charset="-128"/>
                <a:ea typeface="Noto Sans JP Heavy" panose="020B0600070205080204" charset="-128"/>
              </a:rPr>
              <a:t>36</a:t>
            </a:r>
            <a:r>
              <a:rPr kumimoji="1" lang="ja-JP" altLang="en-US" sz="3200" dirty="0">
                <a:latin typeface="Noto Sans JP Heavy" panose="020B0600070205080204" charset="-128"/>
                <a:ea typeface="Noto Sans JP Heavy" panose="020B0600070205080204" charset="-128"/>
              </a:rPr>
              <a:t>大学・短期</a:t>
            </a:r>
            <a:r>
              <a:rPr kumimoji="1" lang="ja-JP" altLang="en-US" sz="3200">
                <a:latin typeface="Noto Sans JP Heavy" panose="020B0600070205080204" charset="-128"/>
                <a:ea typeface="Noto Sans JP Heavy" panose="020B0600070205080204" charset="-128"/>
              </a:rPr>
              <a:t>大学に社名ロゴ</a:t>
            </a:r>
            <a:r>
              <a:rPr kumimoji="1" lang="ja-JP" altLang="en-US" sz="3200" dirty="0">
                <a:latin typeface="Noto Sans JP Heavy" panose="020B0600070205080204" charset="-128"/>
                <a:ea typeface="Noto Sans JP Heavy" panose="020B0600070205080204" charset="-128"/>
              </a:rPr>
              <a:t>入りチラシ・ポスターを配架</a:t>
            </a:r>
            <a:endParaRPr kumimoji="1" lang="en-US" altLang="ja-JP" sz="3200" dirty="0">
              <a:latin typeface="Noto Sans JP Heavy" panose="020B0600070205080204" charset="-128"/>
              <a:ea typeface="Noto Sans JP Heavy" panose="020B0600070205080204" charset="-128"/>
            </a:endParaRPr>
          </a:p>
          <a:p>
            <a:pPr>
              <a:lnSpc>
                <a:spcPct val="150000"/>
              </a:lnSpc>
            </a:pPr>
            <a:endParaRPr kumimoji="1" lang="en-US" altLang="ja-JP" sz="3200" dirty="0">
              <a:latin typeface="Noto Sans JP Heavy" panose="020B0600070205080204" charset="-128"/>
              <a:ea typeface="Noto Sans JP Heavy" panose="020B0600070205080204" charset="-128"/>
            </a:endParaRPr>
          </a:p>
          <a:p>
            <a:pPr>
              <a:lnSpc>
                <a:spcPct val="150000"/>
              </a:lnSpc>
            </a:pPr>
            <a:endParaRPr kumimoji="1" lang="en-US" altLang="ja-JP" sz="3200" dirty="0">
              <a:latin typeface="Noto Sans JP Heavy" panose="020B0600070205080204" charset="-128"/>
              <a:ea typeface="Noto Sans JP Heavy" panose="020B0600070205080204" charset="-128"/>
            </a:endParaRPr>
          </a:p>
          <a:p>
            <a:pPr>
              <a:lnSpc>
                <a:spcPct val="150000"/>
              </a:lnSpc>
            </a:pPr>
            <a:endParaRPr kumimoji="1" lang="en-US" altLang="ja-JP" sz="3200" dirty="0">
              <a:latin typeface="Noto Sans JP Heavy" panose="020B0600070205080204" charset="-128"/>
              <a:ea typeface="Noto Sans JP Heavy" panose="020B0600070205080204" charset="-128"/>
            </a:endParaRPr>
          </a:p>
          <a:p>
            <a:pPr>
              <a:lnSpc>
                <a:spcPct val="150000"/>
              </a:lnSpc>
            </a:pPr>
            <a:endParaRPr kumimoji="1" lang="en-US" altLang="ja-JP" sz="3200" dirty="0">
              <a:latin typeface="Noto Sans JP Heavy" panose="020B0600070205080204" charset="-128"/>
              <a:ea typeface="Noto Sans JP Heavy" panose="020B0600070205080204" charset="-128"/>
            </a:endParaRPr>
          </a:p>
          <a:p>
            <a:pPr lvl="2"/>
            <a:r>
              <a:rPr kumimoji="1" lang="en-US" altLang="ja-JP" sz="2000" dirty="0">
                <a:latin typeface="Noto Sans JP Heavy" panose="020B0600070205080204" charset="-128"/>
                <a:ea typeface="Noto Sans JP Heavy" panose="020B0600070205080204" charset="-128"/>
              </a:rPr>
              <a:t>※4</a:t>
            </a:r>
            <a:r>
              <a:rPr kumimoji="1" lang="ja-JP" altLang="en-US" sz="2000" dirty="0">
                <a:latin typeface="Noto Sans JP Heavy" panose="020B0600070205080204" charset="-128"/>
                <a:ea typeface="Noto Sans JP Heavy" panose="020B0600070205080204" charset="-128"/>
              </a:rPr>
              <a:t>月までの加入・・・チラシ・ポスター・展示会・公式サイトで企業名等を掲示</a:t>
            </a:r>
            <a:endParaRPr kumimoji="1" lang="en-US" altLang="ja-JP" sz="2000" dirty="0">
              <a:latin typeface="Noto Sans JP Heavy" panose="020B0600070205080204" charset="-128"/>
              <a:ea typeface="Noto Sans JP Heavy" panose="020B0600070205080204" charset="-128"/>
            </a:endParaRPr>
          </a:p>
          <a:p>
            <a:pPr lvl="2">
              <a:lnSpc>
                <a:spcPct val="150000"/>
              </a:lnSpc>
            </a:pPr>
            <a:r>
              <a:rPr kumimoji="1" lang="en-US" altLang="ja-JP" sz="2000" dirty="0">
                <a:latin typeface="Noto Sans JP Heavy" panose="020B0600070205080204" charset="-128"/>
                <a:ea typeface="Noto Sans JP Heavy" panose="020B0600070205080204" charset="-128"/>
              </a:rPr>
              <a:t>※4</a:t>
            </a:r>
            <a:r>
              <a:rPr kumimoji="1" lang="ja-JP" altLang="en-US" sz="2000" dirty="0">
                <a:latin typeface="Noto Sans JP Heavy" panose="020B0600070205080204" charset="-128"/>
                <a:ea typeface="Noto Sans JP Heavy" panose="020B0600070205080204" charset="-128"/>
              </a:rPr>
              <a:t>月以降の加入・・・展示会での社名ロゴ掲示、公式サイトで企業紹介・企業名等を掲示</a:t>
            </a:r>
            <a:endParaRPr kumimoji="1" lang="en-US" altLang="ja-JP" sz="2000" dirty="0">
              <a:latin typeface="Noto Sans JP Heavy" panose="020B0600070205080204" charset="-128"/>
              <a:ea typeface="Noto Sans JP Heavy" panose="020B0600070205080204" charset="-128"/>
            </a:endParaRPr>
          </a:p>
          <a:p>
            <a:endParaRPr kumimoji="1" lang="en-US" altLang="ja-JP" sz="2000" dirty="0">
              <a:latin typeface="Noto Sans JP Heavy" panose="020B0600070205080204" charset="-128"/>
              <a:ea typeface="Noto Sans JP Heavy" panose="020B0600070205080204" charset="-128"/>
            </a:endParaRPr>
          </a:p>
          <a:p>
            <a:r>
              <a:rPr kumimoji="1" lang="ja-JP" altLang="en-US" sz="3200" dirty="0">
                <a:latin typeface="Noto Sans JP Heavy" panose="020B0600070205080204" charset="-128"/>
                <a:ea typeface="Noto Sans JP Heavy" panose="020B0600070205080204" charset="-128"/>
              </a:rPr>
              <a:t>　・</a:t>
            </a:r>
            <a:r>
              <a:rPr kumimoji="1" lang="en-US" altLang="ja-JP" sz="3200" dirty="0">
                <a:latin typeface="Noto Sans JP Heavy" panose="020B0600070205080204" charset="-128"/>
                <a:ea typeface="Noto Sans JP Heavy" panose="020B0600070205080204" charset="-128"/>
              </a:rPr>
              <a:t>The Future of KYOTO AWARD</a:t>
            </a:r>
            <a:r>
              <a:rPr kumimoji="1" lang="ja-JP" altLang="en-US" sz="3200" dirty="0">
                <a:latin typeface="Noto Sans JP Heavy" panose="020B0600070205080204" charset="-128"/>
                <a:ea typeface="Noto Sans JP Heavy" panose="020B0600070205080204" charset="-128"/>
              </a:rPr>
              <a:t>ロゴの使用</a:t>
            </a:r>
          </a:p>
          <a:p>
            <a:r>
              <a:rPr kumimoji="1" lang="ja-JP" altLang="en-US" sz="3200" dirty="0">
                <a:latin typeface="Noto Sans JP Heavy" panose="020B0600070205080204" charset="-128"/>
                <a:ea typeface="Noto Sans JP Heavy" panose="020B0600070205080204" charset="-128"/>
              </a:rPr>
              <a:t>　　</a:t>
            </a:r>
            <a:r>
              <a:rPr kumimoji="1" lang="ja-JP" altLang="en-US" sz="2400" dirty="0">
                <a:latin typeface="Noto Sans JP Heavy" panose="020B0600070205080204" charset="-128"/>
                <a:ea typeface="Noto Sans JP Heavy" panose="020B0600070205080204" charset="-128"/>
              </a:rPr>
              <a:t>自社サイトへの掲載等、自由にご使用いただけます</a:t>
            </a:r>
            <a:r>
              <a:rPr kumimoji="1" lang="ja-JP" altLang="en-US" sz="2800" dirty="0">
                <a:latin typeface="Noto Sans JP Heavy" panose="020B0600070205080204" charset="-128"/>
                <a:ea typeface="Noto Sans JP Heavy" panose="020B0600070205080204" charset="-128"/>
              </a:rPr>
              <a:t>。</a:t>
            </a:r>
            <a:endParaRPr kumimoji="1" lang="ja-JP" altLang="en-US" sz="3200" dirty="0">
              <a:latin typeface="Noto Sans JP Heavy" panose="020B0600070205080204" charset="-128"/>
              <a:ea typeface="Noto Sans JP Heavy" panose="020B0600070205080204" charset="-128"/>
            </a:endParaRPr>
          </a:p>
        </p:txBody>
      </p:sp>
      <p:pic>
        <p:nvPicPr>
          <p:cNvPr id="30" name="図 29">
            <a:extLst>
              <a:ext uri="{FF2B5EF4-FFF2-40B4-BE49-F238E27FC236}">
                <a16:creationId xmlns:a16="http://schemas.microsoft.com/office/drawing/2014/main" id="{4122A081-A7F1-8D8E-4D43-6136E2B33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3936" y="6872911"/>
            <a:ext cx="4486864" cy="3207714"/>
          </a:xfrm>
          <a:prstGeom prst="rect">
            <a:avLst/>
          </a:prstGeom>
        </p:spPr>
      </p:pic>
      <p:sp>
        <p:nvSpPr>
          <p:cNvPr id="31" name="テキスト ボックス 30">
            <a:extLst>
              <a:ext uri="{FF2B5EF4-FFF2-40B4-BE49-F238E27FC236}">
                <a16:creationId xmlns:a16="http://schemas.microsoft.com/office/drawing/2014/main" id="{30E2C5D0-4767-8D1E-C4E0-CA986D9255C5}"/>
              </a:ext>
            </a:extLst>
          </p:cNvPr>
          <p:cNvSpPr txBox="1"/>
          <p:nvPr/>
        </p:nvSpPr>
        <p:spPr>
          <a:xfrm>
            <a:off x="1828800" y="5486979"/>
            <a:ext cx="8613755" cy="1938992"/>
          </a:xfrm>
          <a:prstGeom prst="rect">
            <a:avLst/>
          </a:prstGeom>
          <a:noFill/>
          <a:ln>
            <a:solidFill>
              <a:schemeClr val="tx1">
                <a:lumMod val="50000"/>
                <a:lumOff val="50000"/>
              </a:schemeClr>
            </a:solidFill>
          </a:ln>
        </p:spPr>
        <p:txBody>
          <a:bodyPr wrap="square" rtlCol="0">
            <a:spAutoFit/>
          </a:bodyPr>
          <a:lstStyle/>
          <a:p>
            <a:r>
              <a:rPr kumimoji="1" lang="ja-JP" altLang="en-US" sz="2400" dirty="0">
                <a:latin typeface="Noto Sans JP Heavy" panose="020B0600070205080204" charset="-128"/>
                <a:ea typeface="Noto Sans JP Heavy" panose="020B0600070205080204" charset="-128"/>
              </a:rPr>
              <a:t>・京都市地下鉄構内</a:t>
            </a:r>
            <a:endParaRPr kumimoji="1" lang="en-US" altLang="ja-JP" sz="2400" dirty="0">
              <a:latin typeface="Noto Sans JP Heavy" panose="020B0600070205080204" charset="-128"/>
              <a:ea typeface="Noto Sans JP Heavy" panose="020B0600070205080204" charset="-128"/>
            </a:endParaRPr>
          </a:p>
          <a:p>
            <a:r>
              <a:rPr kumimoji="1" lang="ja-JP" altLang="en-US" sz="2400" dirty="0">
                <a:latin typeface="Noto Sans JP Heavy" panose="020B0600070205080204" charset="-128"/>
                <a:ea typeface="Noto Sans JP Heavy" panose="020B0600070205080204" charset="-128"/>
              </a:rPr>
              <a:t>・区役所・支所、市立図書館</a:t>
            </a:r>
            <a:endParaRPr kumimoji="1" lang="en-US" altLang="ja-JP" sz="2400" dirty="0">
              <a:latin typeface="Noto Sans JP Heavy" panose="020B0600070205080204" charset="-128"/>
              <a:ea typeface="Noto Sans JP Heavy" panose="020B0600070205080204" charset="-128"/>
            </a:endParaRPr>
          </a:p>
          <a:p>
            <a:r>
              <a:rPr kumimoji="1" lang="ja-JP" altLang="en-US" sz="2400" dirty="0">
                <a:latin typeface="Noto Sans JP Heavy" panose="020B0600070205080204" charset="-128"/>
                <a:ea typeface="Noto Sans JP Heavy" panose="020B0600070205080204" charset="-128"/>
              </a:rPr>
              <a:t>・リサーチパーク、</a:t>
            </a:r>
            <a:r>
              <a:rPr kumimoji="1" lang="en-US" altLang="ja-JP" sz="2400" dirty="0">
                <a:latin typeface="Noto Sans JP Heavy" panose="020B0600070205080204" charset="-128"/>
                <a:ea typeface="Noto Sans JP Heavy" panose="020B0600070205080204" charset="-128"/>
              </a:rPr>
              <a:t>KOIN</a:t>
            </a:r>
            <a:r>
              <a:rPr kumimoji="1" lang="ja-JP" altLang="en-US" sz="2400" dirty="0">
                <a:latin typeface="Noto Sans JP Heavy" panose="020B0600070205080204" charset="-128"/>
                <a:ea typeface="Noto Sans JP Heavy" panose="020B0600070205080204" charset="-128"/>
              </a:rPr>
              <a:t>、</a:t>
            </a:r>
            <a:r>
              <a:rPr kumimoji="1" lang="en-US" altLang="ja-JP" sz="2400" dirty="0">
                <a:latin typeface="Noto Sans JP Heavy" panose="020B0600070205080204" charset="-128"/>
                <a:ea typeface="Noto Sans JP Heavy" panose="020B0600070205080204" charset="-128"/>
              </a:rPr>
              <a:t>TAMARIBA</a:t>
            </a:r>
          </a:p>
          <a:p>
            <a:r>
              <a:rPr kumimoji="1" lang="ja-JP" altLang="en-US" sz="2400" dirty="0">
                <a:latin typeface="Noto Sans JP Heavy" panose="020B0600070205080204" charset="-128"/>
                <a:ea typeface="Noto Sans JP Heavy" panose="020B0600070205080204" charset="-128"/>
              </a:rPr>
              <a:t>・各種展示会</a:t>
            </a:r>
            <a:endParaRPr kumimoji="1" lang="en-US" altLang="ja-JP" sz="2400" dirty="0">
              <a:latin typeface="Noto Sans JP Heavy" panose="020B0600070205080204" charset="-128"/>
              <a:ea typeface="Noto Sans JP Heavy" panose="020B0600070205080204" charset="-128"/>
            </a:endParaRPr>
          </a:p>
          <a:p>
            <a:r>
              <a:rPr kumimoji="1" lang="ja-JP" altLang="en-US" sz="2400" dirty="0">
                <a:latin typeface="Noto Sans JP Heavy" panose="020B0600070205080204" charset="-128"/>
                <a:ea typeface="Noto Sans JP Heavy" panose="020B0600070205080204" charset="-128"/>
              </a:rPr>
              <a:t>・市外大学（大阪府、兵庫県、滋賀県など）　他</a:t>
            </a:r>
            <a:endParaRPr kumimoji="1" lang="en-US" altLang="ja-JP" sz="2400" dirty="0">
              <a:latin typeface="Noto Sans JP Heavy" panose="020B0600070205080204" charset="-128"/>
              <a:ea typeface="Noto Sans JP Heavy" panose="020B0600070205080204" charset="-128"/>
            </a:endParaRPr>
          </a:p>
        </p:txBody>
      </p:sp>
      <p:sp>
        <p:nvSpPr>
          <p:cNvPr id="32" name="テキスト ボックス 31">
            <a:extLst>
              <a:ext uri="{FF2B5EF4-FFF2-40B4-BE49-F238E27FC236}">
                <a16:creationId xmlns:a16="http://schemas.microsoft.com/office/drawing/2014/main" id="{31A711FE-F1EC-0E6A-3F03-F540399152F5}"/>
              </a:ext>
            </a:extLst>
          </p:cNvPr>
          <p:cNvSpPr txBox="1"/>
          <p:nvPr/>
        </p:nvSpPr>
        <p:spPr>
          <a:xfrm>
            <a:off x="1676400" y="4991100"/>
            <a:ext cx="9365672" cy="461665"/>
          </a:xfrm>
          <a:prstGeom prst="rect">
            <a:avLst/>
          </a:prstGeom>
          <a:noFill/>
        </p:spPr>
        <p:txBody>
          <a:bodyPr wrap="square">
            <a:spAutoFit/>
          </a:bodyPr>
          <a:lstStyle/>
          <a:p>
            <a:r>
              <a:rPr lang="ja-JP" altLang="en-US" sz="2400" dirty="0">
                <a:latin typeface="Noto Sans JP Heavy" panose="020B0600070205080204" charset="-128"/>
                <a:ea typeface="Noto Sans JP Heavy" panose="020B0600070205080204" charset="-128"/>
              </a:rPr>
              <a:t>▼市内大学・短期大学以外の配架先（予定）</a:t>
            </a:r>
          </a:p>
        </p:txBody>
      </p:sp>
      <p:sp>
        <p:nvSpPr>
          <p:cNvPr id="5" name="矢印: 右 4">
            <a:extLst>
              <a:ext uri="{FF2B5EF4-FFF2-40B4-BE49-F238E27FC236}">
                <a16:creationId xmlns:a16="http://schemas.microsoft.com/office/drawing/2014/main" id="{4CF57261-AAE4-AC38-964F-E13CF0A8A58C}"/>
              </a:ext>
            </a:extLst>
          </p:cNvPr>
          <p:cNvSpPr/>
          <p:nvPr/>
        </p:nvSpPr>
        <p:spPr>
          <a:xfrm>
            <a:off x="10440456" y="8681595"/>
            <a:ext cx="2371136" cy="65104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F10BE15B-B293-166B-6F89-0B92DCDD33B0}"/>
              </a:ext>
            </a:extLst>
          </p:cNvPr>
          <p:cNvSpPr>
            <a:spLocks noGrp="1"/>
          </p:cNvSpPr>
          <p:nvPr>
            <p:ph type="sldNum" sz="quarter" idx="12"/>
          </p:nvPr>
        </p:nvSpPr>
        <p:spPr/>
        <p:txBody>
          <a:bodyPr/>
          <a:lstStyle/>
          <a:p>
            <a:r>
              <a:rPr lang="en-US" dirty="0"/>
              <a:t>5</a:t>
            </a:r>
          </a:p>
        </p:txBody>
      </p:sp>
    </p:spTree>
    <p:extLst>
      <p:ext uri="{BB962C8B-B14F-4D97-AF65-F5344CB8AC3E}">
        <p14:creationId xmlns:p14="http://schemas.microsoft.com/office/powerpoint/2010/main" val="1773743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6E5FE-45C9-E3EE-4921-B75D16FDD86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BC654845-2572-3F61-D49A-1C39074C4F2C}"/>
              </a:ext>
            </a:extLst>
          </p:cNvPr>
          <p:cNvSpPr/>
          <p:nvPr/>
        </p:nvSpPr>
        <p:spPr>
          <a:xfrm>
            <a:off x="857250" y="1047750"/>
            <a:ext cx="16573459" cy="0"/>
          </a:xfrm>
          <a:prstGeom prst="line">
            <a:avLst/>
          </a:prstGeom>
          <a:ln w="19050" cap="flat">
            <a:solidFill>
              <a:srgbClr val="1B1B1B"/>
            </a:solidFill>
            <a:prstDash val="solid"/>
            <a:headEnd type="none" w="sm" len="sm"/>
            <a:tailEnd type="none" w="sm" len="sm"/>
          </a:ln>
        </p:spPr>
      </p:sp>
      <p:sp>
        <p:nvSpPr>
          <p:cNvPr id="3" name="AutoShape 3">
            <a:extLst>
              <a:ext uri="{FF2B5EF4-FFF2-40B4-BE49-F238E27FC236}">
                <a16:creationId xmlns:a16="http://schemas.microsoft.com/office/drawing/2014/main" id="{E85499EA-BD1D-DC8D-15FD-0FEC21CDE2CC}"/>
              </a:ext>
            </a:extLst>
          </p:cNvPr>
          <p:cNvSpPr/>
          <p:nvPr/>
        </p:nvSpPr>
        <p:spPr>
          <a:xfrm flipV="1">
            <a:off x="856856" y="904405"/>
            <a:ext cx="16574288" cy="0"/>
          </a:xfrm>
          <a:prstGeom prst="line">
            <a:avLst/>
          </a:prstGeom>
          <a:ln w="57150" cap="flat">
            <a:solidFill>
              <a:srgbClr val="1B1B1B"/>
            </a:solidFill>
            <a:prstDash val="solid"/>
            <a:headEnd type="none" w="sm" len="sm"/>
            <a:tailEnd type="none" w="sm" len="sm"/>
          </a:ln>
        </p:spPr>
      </p:sp>
      <p:sp>
        <p:nvSpPr>
          <p:cNvPr id="15" name="TextBox 11">
            <a:extLst>
              <a:ext uri="{FF2B5EF4-FFF2-40B4-BE49-F238E27FC236}">
                <a16:creationId xmlns:a16="http://schemas.microsoft.com/office/drawing/2014/main" id="{80B16256-CC37-A086-2D01-2168CB1A1BBB}"/>
              </a:ext>
            </a:extLst>
          </p:cNvPr>
          <p:cNvSpPr txBox="1"/>
          <p:nvPr/>
        </p:nvSpPr>
        <p:spPr>
          <a:xfrm>
            <a:off x="1406386" y="1590437"/>
            <a:ext cx="5115552" cy="1028700"/>
          </a:xfrm>
          <a:prstGeom prst="rect">
            <a:avLst/>
          </a:prstGeom>
        </p:spPr>
        <p:txBody>
          <a:bodyPr wrap="square" lIns="0" tIns="0" rIns="0" bIns="0" rtlCol="0" anchor="t">
            <a:spAutoFit/>
          </a:bodyPr>
          <a:lstStyle/>
          <a:p>
            <a:pPr>
              <a:lnSpc>
                <a:spcPts val="8400"/>
              </a:lnSpc>
            </a:pPr>
            <a:r>
              <a:rPr lang="ja-JP" altLang="en-US" sz="6000" spc="300" dirty="0">
                <a:solidFill>
                  <a:srgbClr val="1B1B1B"/>
                </a:solidFill>
                <a:ea typeface="Noto Sans JP Heavy"/>
              </a:rPr>
              <a:t>賛同メリット</a:t>
            </a:r>
            <a:endParaRPr lang="en-US" sz="6000" spc="300" dirty="0">
              <a:solidFill>
                <a:srgbClr val="1B1B1B"/>
              </a:solidFill>
              <a:ea typeface="Noto Sans JP Heavy"/>
            </a:endParaRPr>
          </a:p>
        </p:txBody>
      </p:sp>
      <p:sp>
        <p:nvSpPr>
          <p:cNvPr id="33" name="テキスト ボックス 32">
            <a:extLst>
              <a:ext uri="{FF2B5EF4-FFF2-40B4-BE49-F238E27FC236}">
                <a16:creationId xmlns:a16="http://schemas.microsoft.com/office/drawing/2014/main" id="{A13B5919-97C7-DDC9-F466-9763DE97E0CC}"/>
              </a:ext>
            </a:extLst>
          </p:cNvPr>
          <p:cNvSpPr txBox="1"/>
          <p:nvPr/>
        </p:nvSpPr>
        <p:spPr>
          <a:xfrm>
            <a:off x="873268" y="3961381"/>
            <a:ext cx="16916401" cy="2045496"/>
          </a:xfrm>
          <a:prstGeom prst="rect">
            <a:avLst/>
          </a:prstGeom>
          <a:noFill/>
        </p:spPr>
        <p:txBody>
          <a:bodyPr wrap="square">
            <a:spAutoFit/>
          </a:bodyPr>
          <a:lstStyle/>
          <a:p>
            <a:pPr marL="457200" indent="-457200">
              <a:lnSpc>
                <a:spcPct val="150000"/>
              </a:lnSpc>
              <a:buFont typeface="Wingdings" panose="05000000000000000000" pitchFamily="2" charset="2"/>
              <a:buChar char="n"/>
            </a:pPr>
            <a:r>
              <a:rPr kumimoji="1" lang="ja-JP" altLang="en-US" sz="3200" dirty="0">
                <a:latin typeface="Noto Sans JP Heavy" panose="020B0600070205080204" charset="-128"/>
                <a:ea typeface="Noto Sans JP Heavy" panose="020B0600070205080204" charset="-128"/>
              </a:rPr>
              <a:t>学生との交流機会の創出</a:t>
            </a:r>
            <a:endParaRPr kumimoji="1" lang="en-US" altLang="ja-JP" sz="3200" dirty="0">
              <a:latin typeface="Noto Sans JP Heavy" panose="020B0600070205080204" charset="-128"/>
              <a:ea typeface="Noto Sans JP Heavy" panose="020B0600070205080204" charset="-128"/>
            </a:endParaRPr>
          </a:p>
          <a:p>
            <a:pPr>
              <a:lnSpc>
                <a:spcPct val="150000"/>
              </a:lnSpc>
            </a:pPr>
            <a:r>
              <a:rPr kumimoji="1" lang="ja-JP" altLang="en-US" sz="2400" dirty="0">
                <a:latin typeface="Noto Sans JP Heavy" panose="020B0600070205080204" charset="-128"/>
                <a:ea typeface="Noto Sans JP Heavy" panose="020B0600070205080204" charset="-128"/>
              </a:rPr>
              <a:t>・交流会にご出席いただくことで、学生との交流ひいては新卒人材採用の出会いづくりにも寄与いたします。</a:t>
            </a:r>
            <a:endParaRPr kumimoji="1" lang="en-US" altLang="ja-JP" sz="2400" dirty="0">
              <a:latin typeface="Noto Sans JP Heavy" panose="020B0600070205080204" charset="-128"/>
              <a:ea typeface="Noto Sans JP Heavy" panose="020B0600070205080204" charset="-128"/>
            </a:endParaRPr>
          </a:p>
          <a:p>
            <a:pPr>
              <a:lnSpc>
                <a:spcPct val="150000"/>
              </a:lnSpc>
            </a:pPr>
            <a:endParaRPr kumimoji="1" lang="ja-JP" altLang="en-US" sz="3200" dirty="0">
              <a:latin typeface="Noto Sans JP Heavy" panose="020B0600070205080204" charset="-128"/>
              <a:ea typeface="Noto Sans JP Heavy" panose="020B0600070205080204" charset="-128"/>
            </a:endParaRPr>
          </a:p>
        </p:txBody>
      </p:sp>
      <p:pic>
        <p:nvPicPr>
          <p:cNvPr id="34" name="図 33">
            <a:extLst>
              <a:ext uri="{FF2B5EF4-FFF2-40B4-BE49-F238E27FC236}">
                <a16:creationId xmlns:a16="http://schemas.microsoft.com/office/drawing/2014/main" id="{D7B61D2B-244F-0062-576F-EC3EC1D6F9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196"/>
          <a:stretch/>
        </p:blipFill>
        <p:spPr>
          <a:xfrm>
            <a:off x="1983449" y="6515622"/>
            <a:ext cx="4570979" cy="3551475"/>
          </a:xfrm>
          <a:prstGeom prst="rect">
            <a:avLst/>
          </a:prstGeom>
        </p:spPr>
      </p:pic>
      <p:pic>
        <p:nvPicPr>
          <p:cNvPr id="36" name="図 35">
            <a:extLst>
              <a:ext uri="{FF2B5EF4-FFF2-40B4-BE49-F238E27FC236}">
                <a16:creationId xmlns:a16="http://schemas.microsoft.com/office/drawing/2014/main" id="{F245EABE-617D-7147-6FD4-3CACD70B9A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6656" y="6529150"/>
            <a:ext cx="5112631" cy="3551475"/>
          </a:xfrm>
          <a:prstGeom prst="rect">
            <a:avLst/>
          </a:prstGeom>
        </p:spPr>
      </p:pic>
      <p:sp>
        <p:nvSpPr>
          <p:cNvPr id="5" name="吹き出し: 円形 4">
            <a:extLst>
              <a:ext uri="{FF2B5EF4-FFF2-40B4-BE49-F238E27FC236}">
                <a16:creationId xmlns:a16="http://schemas.microsoft.com/office/drawing/2014/main" id="{6F0F5CC3-3BAE-338B-89AA-F750C236B632}"/>
              </a:ext>
            </a:extLst>
          </p:cNvPr>
          <p:cNvSpPr/>
          <p:nvPr/>
        </p:nvSpPr>
        <p:spPr>
          <a:xfrm>
            <a:off x="7467600" y="1613359"/>
            <a:ext cx="6748096" cy="2011555"/>
          </a:xfrm>
          <a:prstGeom prst="wedgeEllipseCallout">
            <a:avLst>
              <a:gd name="adj1" fmla="val -43461"/>
              <a:gd name="adj2" fmla="val 643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メイリオ" panose="020B0604030504040204" pitchFamily="50" charset="-128"/>
                <a:ea typeface="メイリオ" panose="020B0604030504040204" pitchFamily="50" charset="-128"/>
              </a:rPr>
              <a:t>令和６年度は２０組以上の</a:t>
            </a:r>
            <a:endParaRPr kumimoji="1" lang="en-US" altLang="ja-JP" sz="24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2400" b="1" dirty="0">
                <a:solidFill>
                  <a:schemeClr val="tx1"/>
                </a:solidFill>
                <a:latin typeface="メイリオ" panose="020B0604030504040204" pitchFamily="50" charset="-128"/>
                <a:ea typeface="メイリオ" panose="020B0604030504040204" pitchFamily="50" charset="-128"/>
              </a:rPr>
              <a:t>ゼミや学生さんに参加</a:t>
            </a:r>
            <a:endParaRPr kumimoji="1" lang="en-US" altLang="ja-JP" sz="24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2400" b="1" dirty="0">
                <a:solidFill>
                  <a:schemeClr val="tx1"/>
                </a:solidFill>
                <a:latin typeface="メイリオ" panose="020B0604030504040204" pitchFamily="50" charset="-128"/>
                <a:ea typeface="メイリオ" panose="020B0604030504040204" pitchFamily="50" charset="-128"/>
              </a:rPr>
              <a:t>いただくことを目指しています！</a:t>
            </a:r>
          </a:p>
        </p:txBody>
      </p:sp>
      <p:sp>
        <p:nvSpPr>
          <p:cNvPr id="6" name="スライド番号プレースホルダー 5">
            <a:extLst>
              <a:ext uri="{FF2B5EF4-FFF2-40B4-BE49-F238E27FC236}">
                <a16:creationId xmlns:a16="http://schemas.microsoft.com/office/drawing/2014/main" id="{3BD013EC-EE90-854F-038C-DB930F1B6C96}"/>
              </a:ext>
            </a:extLst>
          </p:cNvPr>
          <p:cNvSpPr>
            <a:spLocks noGrp="1"/>
          </p:cNvSpPr>
          <p:nvPr>
            <p:ph type="sldNum" sz="quarter" idx="12"/>
          </p:nvPr>
        </p:nvSpPr>
        <p:spPr/>
        <p:txBody>
          <a:bodyPr/>
          <a:lstStyle/>
          <a:p>
            <a:r>
              <a:rPr lang="en-US" dirty="0"/>
              <a:t>6</a:t>
            </a:r>
          </a:p>
        </p:txBody>
      </p:sp>
    </p:spTree>
    <p:extLst>
      <p:ext uri="{BB962C8B-B14F-4D97-AF65-F5344CB8AC3E}">
        <p14:creationId xmlns:p14="http://schemas.microsoft.com/office/powerpoint/2010/main" val="3628315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22FE9-FCA0-D578-0E88-1034F969EBAC}"/>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A1CB75D3-DE57-03EC-EE31-E657C0B5DD25}"/>
              </a:ext>
            </a:extLst>
          </p:cNvPr>
          <p:cNvSpPr/>
          <p:nvPr/>
        </p:nvSpPr>
        <p:spPr>
          <a:xfrm>
            <a:off x="857250" y="1047750"/>
            <a:ext cx="16573459" cy="0"/>
          </a:xfrm>
          <a:prstGeom prst="line">
            <a:avLst/>
          </a:prstGeom>
          <a:ln w="19050" cap="flat">
            <a:solidFill>
              <a:srgbClr val="1B1B1B"/>
            </a:solidFill>
            <a:prstDash val="solid"/>
            <a:headEnd type="none" w="sm" len="sm"/>
            <a:tailEnd type="none" w="sm" len="sm"/>
          </a:ln>
        </p:spPr>
      </p:sp>
      <p:sp>
        <p:nvSpPr>
          <p:cNvPr id="3" name="AutoShape 3">
            <a:extLst>
              <a:ext uri="{FF2B5EF4-FFF2-40B4-BE49-F238E27FC236}">
                <a16:creationId xmlns:a16="http://schemas.microsoft.com/office/drawing/2014/main" id="{BCB795E1-A3DA-049B-5F85-A978FF958795}"/>
              </a:ext>
            </a:extLst>
          </p:cNvPr>
          <p:cNvSpPr/>
          <p:nvPr/>
        </p:nvSpPr>
        <p:spPr>
          <a:xfrm flipV="1">
            <a:off x="856856" y="904405"/>
            <a:ext cx="16574288" cy="0"/>
          </a:xfrm>
          <a:prstGeom prst="line">
            <a:avLst/>
          </a:prstGeom>
          <a:ln w="57150" cap="flat">
            <a:solidFill>
              <a:srgbClr val="1B1B1B"/>
            </a:solidFill>
            <a:prstDash val="solid"/>
            <a:headEnd type="none" w="sm" len="sm"/>
            <a:tailEnd type="none" w="sm" len="sm"/>
          </a:ln>
        </p:spPr>
      </p:sp>
      <p:sp>
        <p:nvSpPr>
          <p:cNvPr id="11" name="TextBox 11">
            <a:extLst>
              <a:ext uri="{FF2B5EF4-FFF2-40B4-BE49-F238E27FC236}">
                <a16:creationId xmlns:a16="http://schemas.microsoft.com/office/drawing/2014/main" id="{F7702151-BEB4-3EAA-5427-3EC1CFD9790F}"/>
              </a:ext>
            </a:extLst>
          </p:cNvPr>
          <p:cNvSpPr txBox="1"/>
          <p:nvPr/>
        </p:nvSpPr>
        <p:spPr>
          <a:xfrm>
            <a:off x="1279268" y="1378129"/>
            <a:ext cx="11290747" cy="990015"/>
          </a:xfrm>
          <a:prstGeom prst="rect">
            <a:avLst/>
          </a:prstGeom>
        </p:spPr>
        <p:txBody>
          <a:bodyPr lIns="0" tIns="0" rIns="0" bIns="0" rtlCol="0" anchor="t">
            <a:spAutoFit/>
          </a:bodyPr>
          <a:lstStyle/>
          <a:p>
            <a:pPr>
              <a:lnSpc>
                <a:spcPts val="8400"/>
              </a:lnSpc>
            </a:pPr>
            <a:r>
              <a:rPr lang="ja-JP" altLang="en-US" sz="5400" spc="300" dirty="0">
                <a:solidFill>
                  <a:srgbClr val="1B1B1B"/>
                </a:solidFill>
                <a:ea typeface="Noto Sans JP Heavy"/>
              </a:rPr>
              <a:t>令和６年度スケジュール</a:t>
            </a:r>
            <a:endParaRPr lang="en-US" sz="5400" spc="300" dirty="0">
              <a:solidFill>
                <a:srgbClr val="1B1B1B"/>
              </a:solidFill>
              <a:ea typeface="Noto Sans JP Heavy"/>
            </a:endParaRPr>
          </a:p>
        </p:txBody>
      </p:sp>
      <p:grpSp>
        <p:nvGrpSpPr>
          <p:cNvPr id="19" name="グループ化 18">
            <a:extLst>
              <a:ext uri="{FF2B5EF4-FFF2-40B4-BE49-F238E27FC236}">
                <a16:creationId xmlns:a16="http://schemas.microsoft.com/office/drawing/2014/main" id="{BB2D9A3C-FAC1-0A63-46FD-FC74FC7403ED}"/>
              </a:ext>
            </a:extLst>
          </p:cNvPr>
          <p:cNvGrpSpPr/>
          <p:nvPr/>
        </p:nvGrpSpPr>
        <p:grpSpPr>
          <a:xfrm>
            <a:off x="990600" y="3326539"/>
            <a:ext cx="17020194" cy="5352656"/>
            <a:chOff x="0" y="3190220"/>
            <a:chExt cx="17020194" cy="5352656"/>
          </a:xfrm>
        </p:grpSpPr>
        <p:cxnSp>
          <p:nvCxnSpPr>
            <p:cNvPr id="22" name="直線矢印コネクタ 21">
              <a:extLst>
                <a:ext uri="{FF2B5EF4-FFF2-40B4-BE49-F238E27FC236}">
                  <a16:creationId xmlns:a16="http://schemas.microsoft.com/office/drawing/2014/main" id="{53C5EF5B-1D81-ED0F-B4CC-043B1B39B031}"/>
                </a:ext>
              </a:extLst>
            </p:cNvPr>
            <p:cNvCxnSpPr>
              <a:cxnSpLocks/>
            </p:cNvCxnSpPr>
            <p:nvPr/>
          </p:nvCxnSpPr>
          <p:spPr>
            <a:xfrm flipV="1">
              <a:off x="1389748" y="5083707"/>
              <a:ext cx="11984928" cy="59793"/>
            </a:xfrm>
            <a:prstGeom prst="straightConnector1">
              <a:avLst/>
            </a:prstGeom>
            <a:ln w="88900">
              <a:solidFill>
                <a:schemeClr val="accent1">
                  <a:lumMod val="40000"/>
                  <a:lumOff val="60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23" name="楕円 22">
              <a:extLst>
                <a:ext uri="{FF2B5EF4-FFF2-40B4-BE49-F238E27FC236}">
                  <a16:creationId xmlns:a16="http://schemas.microsoft.com/office/drawing/2014/main" id="{E08BBEF5-D7BB-13E0-D954-6AF9475A703D}"/>
                </a:ext>
              </a:extLst>
            </p:cNvPr>
            <p:cNvSpPr/>
            <p:nvPr/>
          </p:nvSpPr>
          <p:spPr>
            <a:xfrm>
              <a:off x="419939" y="4381500"/>
              <a:ext cx="1313985" cy="1404415"/>
            </a:xfrm>
            <a:prstGeom prst="ellipse">
              <a:avLst/>
            </a:prstGeom>
            <a:solidFill>
              <a:schemeClr val="tx2">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63D82332-923C-3C4B-FD1F-F7AB44F22CCC}"/>
                </a:ext>
              </a:extLst>
            </p:cNvPr>
            <p:cNvSpPr txBox="1"/>
            <p:nvPr/>
          </p:nvSpPr>
          <p:spPr>
            <a:xfrm>
              <a:off x="2902400" y="3191660"/>
              <a:ext cx="2347059" cy="1077218"/>
            </a:xfrm>
            <a:prstGeom prst="rect">
              <a:avLst/>
            </a:prstGeom>
            <a:noFill/>
          </p:spPr>
          <p:txBody>
            <a:bodyPr wrap="square" rtlCol="0">
              <a:spAutoFit/>
            </a:bodyPr>
            <a:lstStyle/>
            <a:p>
              <a:pPr algn="ctr"/>
              <a:r>
                <a:rPr kumimoji="1" lang="en-US" altLang="ja-JP" sz="3200" b="1" dirty="0">
                  <a:latin typeface="Noto Sans JP Heavy" panose="020B0600070205080204" charset="-128"/>
                  <a:ea typeface="Noto Sans JP Heavy" panose="020B0600070205080204" charset="-128"/>
                </a:rPr>
                <a:t>6</a:t>
              </a:r>
              <a:r>
                <a:rPr kumimoji="1" lang="ja-JP" altLang="en-US" sz="3200" b="1" dirty="0">
                  <a:latin typeface="Noto Sans JP Heavy" panose="020B0600070205080204" charset="-128"/>
                  <a:ea typeface="Noto Sans JP Heavy" panose="020B0600070205080204" charset="-128"/>
                </a:rPr>
                <a:t>月下旬</a:t>
              </a:r>
              <a:endParaRPr kumimoji="1" lang="en-US" altLang="ja-JP" sz="3200" b="1" dirty="0">
                <a:latin typeface="Noto Sans JP Heavy" panose="020B0600070205080204" charset="-128"/>
                <a:ea typeface="Noto Sans JP Heavy" panose="020B0600070205080204" charset="-128"/>
              </a:endParaRPr>
            </a:p>
            <a:p>
              <a:pPr algn="ctr"/>
              <a:r>
                <a:rPr kumimoji="1" lang="ja-JP" altLang="en-US" sz="3200" b="1" dirty="0">
                  <a:latin typeface="Noto Sans JP Heavy" panose="020B0600070205080204" charset="-128"/>
                  <a:ea typeface="Noto Sans JP Heavy" panose="020B0600070205080204" charset="-128"/>
                </a:rPr>
                <a:t>①交流会</a:t>
              </a:r>
              <a:endParaRPr kumimoji="1" lang="en-US" altLang="ja-JP" sz="3200" b="1" dirty="0">
                <a:latin typeface="Noto Sans JP Heavy" panose="020B0600070205080204" charset="-128"/>
                <a:ea typeface="Noto Sans JP Heavy" panose="020B0600070205080204" charset="-128"/>
              </a:endParaRPr>
            </a:p>
          </p:txBody>
        </p:sp>
        <p:sp>
          <p:nvSpPr>
            <p:cNvPr id="36" name="テキスト ボックス 35">
              <a:extLst>
                <a:ext uri="{FF2B5EF4-FFF2-40B4-BE49-F238E27FC236}">
                  <a16:creationId xmlns:a16="http://schemas.microsoft.com/office/drawing/2014/main" id="{9E88973B-653E-204A-CB9B-0942F010688A}"/>
                </a:ext>
              </a:extLst>
            </p:cNvPr>
            <p:cNvSpPr txBox="1"/>
            <p:nvPr/>
          </p:nvSpPr>
          <p:spPr>
            <a:xfrm>
              <a:off x="0" y="3255218"/>
              <a:ext cx="2027624" cy="1077218"/>
            </a:xfrm>
            <a:prstGeom prst="rect">
              <a:avLst/>
            </a:prstGeom>
            <a:noFill/>
          </p:spPr>
          <p:txBody>
            <a:bodyPr wrap="square" rtlCol="0">
              <a:spAutoFit/>
            </a:bodyPr>
            <a:lstStyle/>
            <a:p>
              <a:pPr algn="ctr"/>
              <a:r>
                <a:rPr kumimoji="1" lang="en-US" altLang="ja-JP" sz="3200" b="1" dirty="0">
                  <a:latin typeface="Noto Sans JP Heavy" panose="020B0600070205080204" charset="-128"/>
                  <a:ea typeface="Noto Sans JP Heavy" panose="020B0600070205080204" charset="-128"/>
                </a:rPr>
                <a:t>4</a:t>
              </a:r>
              <a:r>
                <a:rPr kumimoji="1" lang="ja-JP" altLang="en-US" sz="3200" b="1" dirty="0">
                  <a:latin typeface="Noto Sans JP Heavy" panose="020B0600070205080204" charset="-128"/>
                  <a:ea typeface="Noto Sans JP Heavy" panose="020B0600070205080204" charset="-128"/>
                </a:rPr>
                <a:t>月</a:t>
              </a:r>
              <a:endParaRPr kumimoji="1" lang="en-US" altLang="ja-JP" sz="3200" b="1" dirty="0">
                <a:latin typeface="Noto Sans JP Heavy" panose="020B0600070205080204" charset="-128"/>
                <a:ea typeface="Noto Sans JP Heavy" panose="020B0600070205080204" charset="-128"/>
              </a:endParaRPr>
            </a:p>
            <a:p>
              <a:pPr algn="ctr"/>
              <a:r>
                <a:rPr kumimoji="1" lang="ja-JP" altLang="en-US" sz="3200" b="1" dirty="0">
                  <a:latin typeface="Noto Sans JP Heavy" panose="020B0600070205080204" charset="-128"/>
                  <a:ea typeface="Noto Sans JP Heavy" panose="020B0600070205080204" charset="-128"/>
                </a:rPr>
                <a:t>告知開始</a:t>
              </a:r>
              <a:endParaRPr kumimoji="1" lang="en-US" altLang="ja-JP" sz="3200" b="1" dirty="0">
                <a:latin typeface="Noto Sans JP Heavy" panose="020B0600070205080204" charset="-128"/>
                <a:ea typeface="Noto Sans JP Heavy" panose="020B0600070205080204" charset="-128"/>
              </a:endParaRPr>
            </a:p>
          </p:txBody>
        </p:sp>
        <p:grpSp>
          <p:nvGrpSpPr>
            <p:cNvPr id="96" name="グループ化 95">
              <a:extLst>
                <a:ext uri="{FF2B5EF4-FFF2-40B4-BE49-F238E27FC236}">
                  <a16:creationId xmlns:a16="http://schemas.microsoft.com/office/drawing/2014/main" id="{F677D21F-0DE4-0E77-7D11-B08E7707BD3F}"/>
                </a:ext>
              </a:extLst>
            </p:cNvPr>
            <p:cNvGrpSpPr/>
            <p:nvPr/>
          </p:nvGrpSpPr>
          <p:grpSpPr>
            <a:xfrm>
              <a:off x="3499948" y="4451891"/>
              <a:ext cx="1313985" cy="1404415"/>
              <a:chOff x="4080433" y="4451891"/>
              <a:chExt cx="1313985" cy="1404415"/>
            </a:xfrm>
          </p:grpSpPr>
          <p:sp>
            <p:nvSpPr>
              <p:cNvPr id="48" name="楕円 47">
                <a:extLst>
                  <a:ext uri="{FF2B5EF4-FFF2-40B4-BE49-F238E27FC236}">
                    <a16:creationId xmlns:a16="http://schemas.microsoft.com/office/drawing/2014/main" id="{C4E9A7B9-6BBE-BFCD-C1F8-714EDD0793D1}"/>
                  </a:ext>
                </a:extLst>
              </p:cNvPr>
              <p:cNvSpPr/>
              <p:nvPr/>
            </p:nvSpPr>
            <p:spPr>
              <a:xfrm>
                <a:off x="4080433" y="4451891"/>
                <a:ext cx="1313985" cy="1404415"/>
              </a:xfrm>
              <a:prstGeom prst="ellipse">
                <a:avLst/>
              </a:prstGeom>
              <a:solidFill>
                <a:schemeClr val="tx2">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8" name="図 57">
                <a:extLst>
                  <a:ext uri="{FF2B5EF4-FFF2-40B4-BE49-F238E27FC236}">
                    <a16:creationId xmlns:a16="http://schemas.microsoft.com/office/drawing/2014/main" id="{6A61B925-0B91-B90A-1887-EB2492B071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5553" y="4813332"/>
                <a:ext cx="1100904" cy="609354"/>
              </a:xfrm>
              <a:prstGeom prst="rect">
                <a:avLst/>
              </a:prstGeom>
            </p:spPr>
          </p:pic>
        </p:grpSp>
        <p:grpSp>
          <p:nvGrpSpPr>
            <p:cNvPr id="100" name="グループ化 99">
              <a:extLst>
                <a:ext uri="{FF2B5EF4-FFF2-40B4-BE49-F238E27FC236}">
                  <a16:creationId xmlns:a16="http://schemas.microsoft.com/office/drawing/2014/main" id="{BA13B270-D09C-1DB6-8820-249D4E71A054}"/>
                </a:ext>
              </a:extLst>
            </p:cNvPr>
            <p:cNvGrpSpPr/>
            <p:nvPr/>
          </p:nvGrpSpPr>
          <p:grpSpPr>
            <a:xfrm>
              <a:off x="5714804" y="3207108"/>
              <a:ext cx="3151298" cy="2600327"/>
              <a:chOff x="6907329" y="3299392"/>
              <a:chExt cx="3151298" cy="2600327"/>
            </a:xfrm>
          </p:grpSpPr>
          <p:grpSp>
            <p:nvGrpSpPr>
              <p:cNvPr id="99" name="グループ化 98">
                <a:extLst>
                  <a:ext uri="{FF2B5EF4-FFF2-40B4-BE49-F238E27FC236}">
                    <a16:creationId xmlns:a16="http://schemas.microsoft.com/office/drawing/2014/main" id="{07C082FF-CA08-68C6-8ACE-CF50E4BD8D58}"/>
                  </a:ext>
                </a:extLst>
              </p:cNvPr>
              <p:cNvGrpSpPr/>
              <p:nvPr/>
            </p:nvGrpSpPr>
            <p:grpSpPr>
              <a:xfrm>
                <a:off x="6907329" y="3299392"/>
                <a:ext cx="3151298" cy="2600327"/>
                <a:chOff x="6907329" y="3299392"/>
                <a:chExt cx="3151298" cy="2600327"/>
              </a:xfrm>
            </p:grpSpPr>
            <p:sp>
              <p:nvSpPr>
                <p:cNvPr id="34" name="テキスト ボックス 33">
                  <a:extLst>
                    <a:ext uri="{FF2B5EF4-FFF2-40B4-BE49-F238E27FC236}">
                      <a16:creationId xmlns:a16="http://schemas.microsoft.com/office/drawing/2014/main" id="{C4C16ED7-D236-FF13-E02B-C6CEDEF67E09}"/>
                    </a:ext>
                  </a:extLst>
                </p:cNvPr>
                <p:cNvSpPr txBox="1"/>
                <p:nvPr/>
              </p:nvSpPr>
              <p:spPr>
                <a:xfrm>
                  <a:off x="6907329" y="3299392"/>
                  <a:ext cx="3151298" cy="1077218"/>
                </a:xfrm>
                <a:prstGeom prst="rect">
                  <a:avLst/>
                </a:prstGeom>
                <a:noFill/>
              </p:spPr>
              <p:txBody>
                <a:bodyPr wrap="square" rtlCol="0">
                  <a:spAutoFit/>
                </a:bodyPr>
                <a:lstStyle/>
                <a:p>
                  <a:pPr algn="ctr"/>
                  <a:r>
                    <a:rPr kumimoji="1" lang="en-US" altLang="ja-JP" sz="3200" b="1" dirty="0">
                      <a:latin typeface="Noto Sans JP Heavy" panose="020B0600070205080204" charset="-128"/>
                      <a:ea typeface="Noto Sans JP Heavy" panose="020B0600070205080204" charset="-128"/>
                    </a:rPr>
                    <a:t>10</a:t>
                  </a:r>
                  <a:r>
                    <a:rPr kumimoji="1" lang="ja-JP" altLang="en-US" sz="3200" b="1" dirty="0">
                      <a:latin typeface="Noto Sans JP Heavy" panose="020B0600070205080204" charset="-128"/>
                      <a:ea typeface="Noto Sans JP Heavy" panose="020B0600070205080204" charset="-128"/>
                    </a:rPr>
                    <a:t>月上旬</a:t>
                  </a:r>
                  <a:endParaRPr kumimoji="1" lang="en-US" altLang="ja-JP" sz="3200" b="1" dirty="0">
                    <a:latin typeface="Noto Sans JP Heavy" panose="020B0600070205080204" charset="-128"/>
                    <a:ea typeface="Noto Sans JP Heavy" panose="020B0600070205080204" charset="-128"/>
                  </a:endParaRPr>
                </a:p>
                <a:p>
                  <a:pPr algn="ctr"/>
                  <a:r>
                    <a:rPr kumimoji="1" lang="ja-JP" altLang="en-US" sz="3200" b="1" dirty="0">
                      <a:latin typeface="Noto Sans JP Heavy" panose="020B0600070205080204" charset="-128"/>
                      <a:ea typeface="Noto Sans JP Heavy" panose="020B0600070205080204" charset="-128"/>
                    </a:rPr>
                    <a:t>②交流会</a:t>
                  </a:r>
                  <a:endParaRPr kumimoji="1" lang="en-US" altLang="ja-JP" sz="3200" b="1" dirty="0">
                    <a:latin typeface="Noto Sans JP Heavy" panose="020B0600070205080204" charset="-128"/>
                    <a:ea typeface="Noto Sans JP Heavy" panose="020B0600070205080204" charset="-128"/>
                  </a:endParaRPr>
                </a:p>
              </p:txBody>
            </p:sp>
            <p:sp>
              <p:nvSpPr>
                <p:cNvPr id="49" name="楕円 48">
                  <a:extLst>
                    <a:ext uri="{FF2B5EF4-FFF2-40B4-BE49-F238E27FC236}">
                      <a16:creationId xmlns:a16="http://schemas.microsoft.com/office/drawing/2014/main" id="{D2A326A3-5A00-9285-1D2F-DA7243A1A66C}"/>
                    </a:ext>
                  </a:extLst>
                </p:cNvPr>
                <p:cNvSpPr/>
                <p:nvPr/>
              </p:nvSpPr>
              <p:spPr>
                <a:xfrm>
                  <a:off x="7902384" y="4495304"/>
                  <a:ext cx="1313985" cy="1404415"/>
                </a:xfrm>
                <a:prstGeom prst="ellipse">
                  <a:avLst/>
                </a:prstGeom>
                <a:solidFill>
                  <a:schemeClr val="tx2">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9" name="図 58">
                <a:extLst>
                  <a:ext uri="{FF2B5EF4-FFF2-40B4-BE49-F238E27FC236}">
                    <a16:creationId xmlns:a16="http://schemas.microsoft.com/office/drawing/2014/main" id="{AFF7BA97-0CFE-AFE3-1B2A-51658D4F2D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3629" y="4936915"/>
                <a:ext cx="1100904" cy="609354"/>
              </a:xfrm>
              <a:prstGeom prst="rect">
                <a:avLst/>
              </a:prstGeom>
            </p:spPr>
          </p:pic>
        </p:grpSp>
        <p:sp>
          <p:nvSpPr>
            <p:cNvPr id="52" name="テキスト ボックス 51">
              <a:extLst>
                <a:ext uri="{FF2B5EF4-FFF2-40B4-BE49-F238E27FC236}">
                  <a16:creationId xmlns:a16="http://schemas.microsoft.com/office/drawing/2014/main" id="{C7D5CF24-FFB2-EA0A-E599-95701B3E15F3}"/>
                </a:ext>
              </a:extLst>
            </p:cNvPr>
            <p:cNvSpPr txBox="1"/>
            <p:nvPr/>
          </p:nvSpPr>
          <p:spPr>
            <a:xfrm>
              <a:off x="12160574" y="3190220"/>
              <a:ext cx="4859620" cy="1077218"/>
            </a:xfrm>
            <a:prstGeom prst="rect">
              <a:avLst/>
            </a:prstGeom>
            <a:noFill/>
          </p:spPr>
          <p:txBody>
            <a:bodyPr wrap="square">
              <a:spAutoFit/>
            </a:bodyPr>
            <a:lstStyle/>
            <a:p>
              <a:pPr algn="ctr"/>
              <a:r>
                <a:rPr kumimoji="1" lang="en-US" altLang="ja-JP" sz="3200" b="1" dirty="0">
                  <a:latin typeface="Noto Sans JP Heavy" panose="020B0600070205080204" charset="-128"/>
                  <a:ea typeface="Noto Sans JP Heavy" panose="020B0600070205080204" charset="-128"/>
                </a:rPr>
                <a:t>11</a:t>
              </a:r>
              <a:r>
                <a:rPr kumimoji="1" lang="ja-JP" altLang="en-US" sz="3200" b="1" dirty="0">
                  <a:latin typeface="Noto Sans JP Heavy" panose="020B0600070205080204" charset="-128"/>
                  <a:ea typeface="Noto Sans JP Heavy" panose="020B0600070205080204" charset="-128"/>
                </a:rPr>
                <a:t>月中旬</a:t>
              </a:r>
              <a:endParaRPr kumimoji="1" lang="en-US" altLang="ja-JP" sz="3200" b="1" dirty="0">
                <a:latin typeface="Noto Sans JP Heavy" panose="020B0600070205080204" charset="-128"/>
                <a:ea typeface="Noto Sans JP Heavy" panose="020B0600070205080204" charset="-128"/>
              </a:endParaRPr>
            </a:p>
            <a:p>
              <a:pPr algn="ctr"/>
              <a:r>
                <a:rPr kumimoji="1" lang="en-US" altLang="ja-JP" sz="3200" b="1" dirty="0">
                  <a:latin typeface="Noto Sans JP Heavy" panose="020B0600070205080204" charset="-128"/>
                  <a:ea typeface="Noto Sans JP Heavy" panose="020B0600070205080204" charset="-128"/>
                </a:rPr>
                <a:t>2</a:t>
              </a:r>
              <a:r>
                <a:rPr kumimoji="1" lang="ja-JP" altLang="en-US" sz="3200" b="1" dirty="0">
                  <a:latin typeface="Noto Sans JP Heavy" panose="020B0600070205080204" charset="-128"/>
                  <a:ea typeface="Noto Sans JP Heavy" panose="020B0600070205080204" charset="-128"/>
                </a:rPr>
                <a:t>次審査</a:t>
              </a:r>
              <a:r>
                <a:rPr kumimoji="1" lang="en-US" altLang="ja-JP" sz="3200" b="1" dirty="0">
                  <a:latin typeface="Noto Sans JP Heavy" panose="020B0600070205080204" charset="-128"/>
                  <a:ea typeface="Noto Sans JP Heavy" panose="020B0600070205080204" charset="-128"/>
                </a:rPr>
                <a:t>/</a:t>
              </a:r>
              <a:r>
                <a:rPr kumimoji="1" lang="ja-JP" altLang="en-US" sz="3200" b="1" dirty="0">
                  <a:latin typeface="Noto Sans JP Heavy" panose="020B0600070205080204" charset="-128"/>
                  <a:ea typeface="Noto Sans JP Heavy" panose="020B0600070205080204" charset="-128"/>
                </a:rPr>
                <a:t>表彰式</a:t>
              </a:r>
              <a:r>
                <a:rPr kumimoji="1" lang="en-US" altLang="ja-JP" sz="3200" b="1" dirty="0">
                  <a:latin typeface="Noto Sans JP Heavy" panose="020B0600070205080204" charset="-128"/>
                  <a:ea typeface="Noto Sans JP Heavy" panose="020B0600070205080204" charset="-128"/>
                </a:rPr>
                <a:t>/</a:t>
              </a:r>
              <a:r>
                <a:rPr kumimoji="1" lang="ja-JP" altLang="en-US" sz="3200" b="1" dirty="0">
                  <a:latin typeface="Noto Sans JP Heavy" panose="020B0600070205080204" charset="-128"/>
                  <a:ea typeface="Noto Sans JP Heavy" panose="020B0600070205080204" charset="-128"/>
                </a:rPr>
                <a:t>⓷交流会</a:t>
              </a:r>
              <a:endParaRPr lang="ja-JP" altLang="en-US" sz="3200" dirty="0"/>
            </a:p>
          </p:txBody>
        </p:sp>
        <p:pic>
          <p:nvPicPr>
            <p:cNvPr id="64" name="図 63">
              <a:extLst>
                <a:ext uri="{FF2B5EF4-FFF2-40B4-BE49-F238E27FC236}">
                  <a16:creationId xmlns:a16="http://schemas.microsoft.com/office/drawing/2014/main" id="{011A3093-17B2-2550-1E4F-9DEC023F71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252283">
              <a:off x="623463" y="4551286"/>
              <a:ext cx="1099605" cy="1074078"/>
            </a:xfrm>
            <a:prstGeom prst="rect">
              <a:avLst/>
            </a:prstGeom>
          </p:spPr>
        </p:pic>
        <p:grpSp>
          <p:nvGrpSpPr>
            <p:cNvPr id="102" name="グループ化 101">
              <a:extLst>
                <a:ext uri="{FF2B5EF4-FFF2-40B4-BE49-F238E27FC236}">
                  <a16:creationId xmlns:a16="http://schemas.microsoft.com/office/drawing/2014/main" id="{993D01A1-89A4-6684-E6E3-49DDE2995692}"/>
                </a:ext>
              </a:extLst>
            </p:cNvPr>
            <p:cNvGrpSpPr/>
            <p:nvPr/>
          </p:nvGrpSpPr>
          <p:grpSpPr>
            <a:xfrm>
              <a:off x="9767610" y="3190220"/>
              <a:ext cx="1956719" cy="2637745"/>
              <a:chOff x="11082500" y="3257795"/>
              <a:chExt cx="1956719" cy="2637745"/>
            </a:xfrm>
          </p:grpSpPr>
          <p:sp>
            <p:nvSpPr>
              <p:cNvPr id="43" name="テキスト ボックス 42">
                <a:extLst>
                  <a:ext uri="{FF2B5EF4-FFF2-40B4-BE49-F238E27FC236}">
                    <a16:creationId xmlns:a16="http://schemas.microsoft.com/office/drawing/2014/main" id="{0C44CEDE-4438-6BD5-8E23-F40EDFD75DD7}"/>
                  </a:ext>
                </a:extLst>
              </p:cNvPr>
              <p:cNvSpPr txBox="1"/>
              <p:nvPr/>
            </p:nvSpPr>
            <p:spPr>
              <a:xfrm>
                <a:off x="11082500" y="3257795"/>
                <a:ext cx="1956719" cy="1077218"/>
              </a:xfrm>
              <a:prstGeom prst="rect">
                <a:avLst/>
              </a:prstGeom>
              <a:noFill/>
            </p:spPr>
            <p:txBody>
              <a:bodyPr wrap="square">
                <a:spAutoFit/>
              </a:bodyPr>
              <a:lstStyle/>
              <a:p>
                <a:r>
                  <a:rPr kumimoji="1" lang="en-US" altLang="ja-JP" sz="3200" b="1" dirty="0">
                    <a:latin typeface="Noto Sans JP Heavy" panose="020B0600070205080204" charset="-128"/>
                    <a:ea typeface="Noto Sans JP Heavy" panose="020B0600070205080204" charset="-128"/>
                  </a:rPr>
                  <a:t>10</a:t>
                </a:r>
                <a:r>
                  <a:rPr kumimoji="1" lang="ja-JP" altLang="en-US" sz="3200" b="1" dirty="0">
                    <a:latin typeface="Noto Sans JP Heavy" panose="020B0600070205080204" charset="-128"/>
                    <a:ea typeface="Noto Sans JP Heavy" panose="020B0600070205080204" charset="-128"/>
                  </a:rPr>
                  <a:t>月下旬</a:t>
                </a:r>
                <a:endParaRPr kumimoji="1" lang="en-US" altLang="ja-JP" sz="3200" b="1" dirty="0">
                  <a:latin typeface="Noto Sans JP Heavy" panose="020B0600070205080204" charset="-128"/>
                  <a:ea typeface="Noto Sans JP Heavy" panose="020B0600070205080204" charset="-128"/>
                </a:endParaRPr>
              </a:p>
              <a:p>
                <a:r>
                  <a:rPr kumimoji="1" lang="en-US" altLang="ja-JP" sz="3200" b="1" dirty="0">
                    <a:latin typeface="Noto Sans JP Heavy" panose="020B0600070205080204" charset="-128"/>
                    <a:ea typeface="Noto Sans JP Heavy" panose="020B0600070205080204" charset="-128"/>
                  </a:rPr>
                  <a:t>1</a:t>
                </a:r>
                <a:r>
                  <a:rPr kumimoji="1" lang="ja-JP" altLang="en-US" sz="3200" b="1" dirty="0">
                    <a:latin typeface="Noto Sans JP Heavy" panose="020B0600070205080204" charset="-128"/>
                    <a:ea typeface="Noto Sans JP Heavy" panose="020B0600070205080204" charset="-128"/>
                  </a:rPr>
                  <a:t>次審査</a:t>
                </a:r>
                <a:endParaRPr lang="ja-JP" altLang="en-US" sz="3200" dirty="0"/>
              </a:p>
            </p:txBody>
          </p:sp>
          <p:sp>
            <p:nvSpPr>
              <p:cNvPr id="50" name="楕円 49">
                <a:extLst>
                  <a:ext uri="{FF2B5EF4-FFF2-40B4-BE49-F238E27FC236}">
                    <a16:creationId xmlns:a16="http://schemas.microsoft.com/office/drawing/2014/main" id="{4075333B-F97A-286E-BC7E-A4A6FE587846}"/>
                  </a:ext>
                </a:extLst>
              </p:cNvPr>
              <p:cNvSpPr/>
              <p:nvPr/>
            </p:nvSpPr>
            <p:spPr>
              <a:xfrm>
                <a:off x="11483473" y="4491125"/>
                <a:ext cx="1313985" cy="1404415"/>
              </a:xfrm>
              <a:prstGeom prst="ellipse">
                <a:avLst/>
              </a:prstGeom>
              <a:solidFill>
                <a:schemeClr val="tx2">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6" name="図 65">
                <a:extLst>
                  <a:ext uri="{FF2B5EF4-FFF2-40B4-BE49-F238E27FC236}">
                    <a16:creationId xmlns:a16="http://schemas.microsoft.com/office/drawing/2014/main" id="{6A05DFA6-B886-66FD-E203-90DADA0467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9603" y="4748989"/>
                <a:ext cx="1134577" cy="804586"/>
              </a:xfrm>
              <a:prstGeom prst="rect">
                <a:avLst/>
              </a:prstGeom>
            </p:spPr>
          </p:pic>
        </p:grpSp>
        <p:grpSp>
          <p:nvGrpSpPr>
            <p:cNvPr id="95" name="グループ化 94">
              <a:extLst>
                <a:ext uri="{FF2B5EF4-FFF2-40B4-BE49-F238E27FC236}">
                  <a16:creationId xmlns:a16="http://schemas.microsoft.com/office/drawing/2014/main" id="{A02ED61D-1A29-D9B2-5ED8-3B23F3D5C3FA}"/>
                </a:ext>
              </a:extLst>
            </p:cNvPr>
            <p:cNvGrpSpPr/>
            <p:nvPr/>
          </p:nvGrpSpPr>
          <p:grpSpPr>
            <a:xfrm>
              <a:off x="1466913" y="5052075"/>
              <a:ext cx="2027624" cy="3490801"/>
              <a:chOff x="1828453" y="5021893"/>
              <a:chExt cx="2027624" cy="3490801"/>
            </a:xfrm>
          </p:grpSpPr>
          <p:sp>
            <p:nvSpPr>
              <p:cNvPr id="35" name="テキスト ボックス 34">
                <a:extLst>
                  <a:ext uri="{FF2B5EF4-FFF2-40B4-BE49-F238E27FC236}">
                    <a16:creationId xmlns:a16="http://schemas.microsoft.com/office/drawing/2014/main" id="{AC0385B7-69C3-052F-8AD3-B60BA332FEF2}"/>
                  </a:ext>
                </a:extLst>
              </p:cNvPr>
              <p:cNvSpPr txBox="1"/>
              <p:nvPr/>
            </p:nvSpPr>
            <p:spPr>
              <a:xfrm>
                <a:off x="1828453" y="6943034"/>
                <a:ext cx="2027624" cy="1569660"/>
              </a:xfrm>
              <a:prstGeom prst="rect">
                <a:avLst/>
              </a:prstGeom>
              <a:noFill/>
            </p:spPr>
            <p:txBody>
              <a:bodyPr wrap="square" rtlCol="0">
                <a:spAutoFit/>
              </a:bodyPr>
              <a:lstStyle/>
              <a:p>
                <a:pPr algn="ctr"/>
                <a:r>
                  <a:rPr kumimoji="1" lang="en-US" altLang="ja-JP" sz="3200" b="1" dirty="0">
                    <a:latin typeface="Noto Sans JP Heavy" panose="020B0600070205080204" charset="-128"/>
                    <a:ea typeface="Noto Sans JP Heavy" panose="020B0600070205080204" charset="-128"/>
                  </a:rPr>
                  <a:t>6</a:t>
                </a:r>
                <a:r>
                  <a:rPr kumimoji="1" lang="ja-JP" altLang="en-US" sz="3200" b="1" dirty="0">
                    <a:latin typeface="Noto Sans JP Heavy" panose="020B0600070205080204" charset="-128"/>
                    <a:ea typeface="Noto Sans JP Heavy" panose="020B0600070205080204" charset="-128"/>
                  </a:rPr>
                  <a:t>月</a:t>
                </a:r>
                <a:r>
                  <a:rPr kumimoji="1" lang="en-US" altLang="ja-JP" sz="3200" b="1" dirty="0">
                    <a:latin typeface="Noto Sans JP Heavy" panose="020B0600070205080204" charset="-128"/>
                    <a:ea typeface="Noto Sans JP Heavy" panose="020B0600070205080204" charset="-128"/>
                  </a:rPr>
                  <a:t>1</a:t>
                </a:r>
                <a:r>
                  <a:rPr kumimoji="1" lang="ja-JP" altLang="en-US" sz="3200" b="1" dirty="0">
                    <a:latin typeface="Noto Sans JP Heavy" panose="020B0600070205080204" charset="-128"/>
                    <a:ea typeface="Noto Sans JP Heavy" panose="020B0600070205080204" charset="-128"/>
                  </a:rPr>
                  <a:t>日</a:t>
                </a:r>
                <a:endParaRPr kumimoji="1" lang="en-US" altLang="ja-JP" sz="3200" b="1" dirty="0">
                  <a:latin typeface="Noto Sans JP Heavy" panose="020B0600070205080204" charset="-128"/>
                  <a:ea typeface="Noto Sans JP Heavy" panose="020B0600070205080204" charset="-128"/>
                </a:endParaRPr>
              </a:p>
              <a:p>
                <a:pPr algn="ctr"/>
                <a:r>
                  <a:rPr kumimoji="1" lang="ja-JP" altLang="en-US" sz="3200" b="1" dirty="0">
                    <a:latin typeface="Noto Sans JP Heavy" panose="020B0600070205080204" charset="-128"/>
                    <a:ea typeface="Noto Sans JP Heavy" panose="020B0600070205080204" charset="-128"/>
                  </a:rPr>
                  <a:t>学生募集開始</a:t>
                </a:r>
                <a:endParaRPr kumimoji="1" lang="en-US" altLang="ja-JP" sz="3200" b="1" dirty="0">
                  <a:latin typeface="Noto Sans JP Heavy" panose="020B0600070205080204" charset="-128"/>
                  <a:ea typeface="Noto Sans JP Heavy" panose="020B0600070205080204" charset="-128"/>
                </a:endParaRPr>
              </a:p>
            </p:txBody>
          </p:sp>
          <p:grpSp>
            <p:nvGrpSpPr>
              <p:cNvPr id="72" name="グループ化 71">
                <a:extLst>
                  <a:ext uri="{FF2B5EF4-FFF2-40B4-BE49-F238E27FC236}">
                    <a16:creationId xmlns:a16="http://schemas.microsoft.com/office/drawing/2014/main" id="{A02F05DF-3629-2759-94E7-F392ACCEE768}"/>
                  </a:ext>
                </a:extLst>
              </p:cNvPr>
              <p:cNvGrpSpPr/>
              <p:nvPr/>
            </p:nvGrpSpPr>
            <p:grpSpPr>
              <a:xfrm>
                <a:off x="2771562" y="5021893"/>
                <a:ext cx="200578" cy="1493207"/>
                <a:chOff x="2771562" y="5021893"/>
                <a:chExt cx="200578" cy="1493207"/>
              </a:xfrm>
            </p:grpSpPr>
            <p:cxnSp>
              <p:nvCxnSpPr>
                <p:cNvPr id="39" name="直線コネクタ 38">
                  <a:extLst>
                    <a:ext uri="{FF2B5EF4-FFF2-40B4-BE49-F238E27FC236}">
                      <a16:creationId xmlns:a16="http://schemas.microsoft.com/office/drawing/2014/main" id="{73133098-F63A-5FEC-73D2-5696EAF26EEB}"/>
                    </a:ext>
                  </a:extLst>
                </p:cNvPr>
                <p:cNvCxnSpPr>
                  <a:cxnSpLocks/>
                </p:cNvCxnSpPr>
                <p:nvPr/>
              </p:nvCxnSpPr>
              <p:spPr>
                <a:xfrm>
                  <a:off x="2854245" y="5197512"/>
                  <a:ext cx="0" cy="1317588"/>
                </a:xfrm>
                <a:prstGeom prst="line">
                  <a:avLst/>
                </a:prstGeom>
                <a:ln>
                  <a:solidFill>
                    <a:schemeClr val="tx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67" name="楕円 66">
                  <a:extLst>
                    <a:ext uri="{FF2B5EF4-FFF2-40B4-BE49-F238E27FC236}">
                      <a16:creationId xmlns:a16="http://schemas.microsoft.com/office/drawing/2014/main" id="{B653C3F0-2D8A-B4D7-C947-9405B7B7929C}"/>
                    </a:ext>
                  </a:extLst>
                </p:cNvPr>
                <p:cNvSpPr/>
                <p:nvPr/>
              </p:nvSpPr>
              <p:spPr>
                <a:xfrm>
                  <a:off x="2771562" y="5021893"/>
                  <a:ext cx="200578" cy="24321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98" name="グループ化 97">
              <a:extLst>
                <a:ext uri="{FF2B5EF4-FFF2-40B4-BE49-F238E27FC236}">
                  <a16:creationId xmlns:a16="http://schemas.microsoft.com/office/drawing/2014/main" id="{8F165A1F-A9F3-241C-F368-8F28AD4D2406}"/>
                </a:ext>
              </a:extLst>
            </p:cNvPr>
            <p:cNvGrpSpPr/>
            <p:nvPr/>
          </p:nvGrpSpPr>
          <p:grpSpPr>
            <a:xfrm>
              <a:off x="4876881" y="5052075"/>
              <a:ext cx="2027624" cy="3489076"/>
              <a:chOff x="5762332" y="5075703"/>
              <a:chExt cx="2027624" cy="3489076"/>
            </a:xfrm>
          </p:grpSpPr>
          <p:sp>
            <p:nvSpPr>
              <p:cNvPr id="37" name="テキスト ボックス 36">
                <a:extLst>
                  <a:ext uri="{FF2B5EF4-FFF2-40B4-BE49-F238E27FC236}">
                    <a16:creationId xmlns:a16="http://schemas.microsoft.com/office/drawing/2014/main" id="{1328D6E5-D1D2-CB6E-B6CF-6579AC98A96D}"/>
                  </a:ext>
                </a:extLst>
              </p:cNvPr>
              <p:cNvSpPr txBox="1"/>
              <p:nvPr/>
            </p:nvSpPr>
            <p:spPr>
              <a:xfrm>
                <a:off x="5762332" y="6995119"/>
                <a:ext cx="2027624" cy="1569660"/>
              </a:xfrm>
              <a:prstGeom prst="rect">
                <a:avLst/>
              </a:prstGeom>
              <a:noFill/>
            </p:spPr>
            <p:txBody>
              <a:bodyPr wrap="square" rtlCol="0">
                <a:spAutoFit/>
              </a:bodyPr>
              <a:lstStyle/>
              <a:p>
                <a:pPr algn="ctr"/>
                <a:r>
                  <a:rPr kumimoji="1" lang="en-US" altLang="ja-JP" sz="3200" b="1" dirty="0">
                    <a:latin typeface="Noto Sans JP Heavy" panose="020B0600070205080204" charset="-128"/>
                    <a:ea typeface="Noto Sans JP Heavy" panose="020B0600070205080204" charset="-128"/>
                  </a:rPr>
                  <a:t>9</a:t>
                </a:r>
                <a:r>
                  <a:rPr kumimoji="1" lang="ja-JP" altLang="en-US" sz="3200" b="1" dirty="0">
                    <a:latin typeface="Noto Sans JP Heavy" panose="020B0600070205080204" charset="-128"/>
                    <a:ea typeface="Noto Sans JP Heavy" panose="020B0600070205080204" charset="-128"/>
                  </a:rPr>
                  <a:t>月</a:t>
                </a:r>
                <a:r>
                  <a:rPr kumimoji="1" lang="en-US" altLang="ja-JP" sz="3200" b="1" dirty="0">
                    <a:latin typeface="Noto Sans JP Heavy" panose="020B0600070205080204" charset="-128"/>
                    <a:ea typeface="Noto Sans JP Heavy" panose="020B0600070205080204" charset="-128"/>
                  </a:rPr>
                  <a:t>30</a:t>
                </a:r>
                <a:r>
                  <a:rPr kumimoji="1" lang="ja-JP" altLang="en-US" sz="3200" b="1" dirty="0">
                    <a:latin typeface="Noto Sans JP Heavy" panose="020B0600070205080204" charset="-128"/>
                    <a:ea typeface="Noto Sans JP Heavy" panose="020B0600070205080204" charset="-128"/>
                  </a:rPr>
                  <a:t>日</a:t>
                </a:r>
                <a:endParaRPr kumimoji="1" lang="en-US" altLang="ja-JP" sz="3200" b="1" dirty="0">
                  <a:latin typeface="Noto Sans JP Heavy" panose="020B0600070205080204" charset="-128"/>
                  <a:ea typeface="Noto Sans JP Heavy" panose="020B0600070205080204" charset="-128"/>
                </a:endParaRPr>
              </a:p>
              <a:p>
                <a:pPr algn="ctr"/>
                <a:r>
                  <a:rPr kumimoji="1" lang="ja-JP" altLang="en-US" sz="3200" b="1" dirty="0">
                    <a:latin typeface="Noto Sans JP Heavy" panose="020B0600070205080204" charset="-128"/>
                    <a:ea typeface="Noto Sans JP Heavy" panose="020B0600070205080204" charset="-128"/>
                  </a:rPr>
                  <a:t>学生募集締切</a:t>
                </a:r>
                <a:endParaRPr kumimoji="1" lang="en-US" altLang="ja-JP" sz="3200" b="1" dirty="0">
                  <a:latin typeface="Noto Sans JP Heavy" panose="020B0600070205080204" charset="-128"/>
                  <a:ea typeface="Noto Sans JP Heavy" panose="020B0600070205080204" charset="-128"/>
                </a:endParaRPr>
              </a:p>
            </p:txBody>
          </p:sp>
          <p:grpSp>
            <p:nvGrpSpPr>
              <p:cNvPr id="73" name="グループ化 72">
                <a:extLst>
                  <a:ext uri="{FF2B5EF4-FFF2-40B4-BE49-F238E27FC236}">
                    <a16:creationId xmlns:a16="http://schemas.microsoft.com/office/drawing/2014/main" id="{D549587D-580B-E84B-B712-A8A8D5A258ED}"/>
                  </a:ext>
                </a:extLst>
              </p:cNvPr>
              <p:cNvGrpSpPr/>
              <p:nvPr/>
            </p:nvGrpSpPr>
            <p:grpSpPr>
              <a:xfrm>
                <a:off x="6493224" y="5075703"/>
                <a:ext cx="200578" cy="1493207"/>
                <a:chOff x="2771562" y="5021893"/>
                <a:chExt cx="200578" cy="1493207"/>
              </a:xfrm>
            </p:grpSpPr>
            <p:cxnSp>
              <p:nvCxnSpPr>
                <p:cNvPr id="74" name="直線コネクタ 73">
                  <a:extLst>
                    <a:ext uri="{FF2B5EF4-FFF2-40B4-BE49-F238E27FC236}">
                      <a16:creationId xmlns:a16="http://schemas.microsoft.com/office/drawing/2014/main" id="{60DEC233-6EE2-F8FC-BD00-CE79DD37991D}"/>
                    </a:ext>
                  </a:extLst>
                </p:cNvPr>
                <p:cNvCxnSpPr>
                  <a:cxnSpLocks/>
                </p:cNvCxnSpPr>
                <p:nvPr/>
              </p:nvCxnSpPr>
              <p:spPr>
                <a:xfrm>
                  <a:off x="2854245" y="5197512"/>
                  <a:ext cx="0" cy="1317588"/>
                </a:xfrm>
                <a:prstGeom prst="line">
                  <a:avLst/>
                </a:prstGeom>
                <a:ln>
                  <a:solidFill>
                    <a:schemeClr val="tx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5" name="楕円 74">
                  <a:extLst>
                    <a:ext uri="{FF2B5EF4-FFF2-40B4-BE49-F238E27FC236}">
                      <a16:creationId xmlns:a16="http://schemas.microsoft.com/office/drawing/2014/main" id="{FA7E1501-FE46-51D5-6CFD-34DE6EDDF60E}"/>
                    </a:ext>
                  </a:extLst>
                </p:cNvPr>
                <p:cNvSpPr/>
                <p:nvPr/>
              </p:nvSpPr>
              <p:spPr>
                <a:xfrm>
                  <a:off x="2771562" y="5021893"/>
                  <a:ext cx="200578" cy="24321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01" name="グループ化 100">
              <a:extLst>
                <a:ext uri="{FF2B5EF4-FFF2-40B4-BE49-F238E27FC236}">
                  <a16:creationId xmlns:a16="http://schemas.microsoft.com/office/drawing/2014/main" id="{0B1D39C5-11C1-1BE2-22C9-ADE4B1436CC4}"/>
                </a:ext>
              </a:extLst>
            </p:cNvPr>
            <p:cNvGrpSpPr/>
            <p:nvPr/>
          </p:nvGrpSpPr>
          <p:grpSpPr>
            <a:xfrm>
              <a:off x="7709166" y="5071130"/>
              <a:ext cx="2761898" cy="3343480"/>
              <a:chOff x="9164741" y="5064615"/>
              <a:chExt cx="2761898" cy="3343480"/>
            </a:xfrm>
          </p:grpSpPr>
          <p:sp>
            <p:nvSpPr>
              <p:cNvPr id="45" name="テキスト ボックス 44">
                <a:extLst>
                  <a:ext uri="{FF2B5EF4-FFF2-40B4-BE49-F238E27FC236}">
                    <a16:creationId xmlns:a16="http://schemas.microsoft.com/office/drawing/2014/main" id="{EFB93E32-37BB-ADDD-49C5-F2890FE01F97}"/>
                  </a:ext>
                </a:extLst>
              </p:cNvPr>
              <p:cNvSpPr txBox="1"/>
              <p:nvPr/>
            </p:nvSpPr>
            <p:spPr>
              <a:xfrm>
                <a:off x="9164741" y="7453988"/>
                <a:ext cx="2761898" cy="954107"/>
              </a:xfrm>
              <a:prstGeom prst="rect">
                <a:avLst/>
              </a:prstGeom>
              <a:noFill/>
            </p:spPr>
            <p:txBody>
              <a:bodyPr wrap="square">
                <a:spAutoFit/>
              </a:bodyPr>
              <a:lstStyle/>
              <a:p>
                <a:r>
                  <a:rPr kumimoji="1" lang="ja-JP" altLang="en-US" sz="3200" b="1" dirty="0">
                    <a:latin typeface="Noto Sans JP Heavy" panose="020B0600070205080204" charset="-128"/>
                    <a:ea typeface="Noto Sans JP Heavy" panose="020B0600070205080204" charset="-128"/>
                  </a:rPr>
                  <a:t>提案内容修正　　</a:t>
                </a:r>
                <a:r>
                  <a:rPr kumimoji="1" lang="en-US" altLang="ja-JP" sz="2400" b="1" dirty="0">
                    <a:latin typeface="Noto Sans JP Heavy" panose="020B0600070205080204" charset="-128"/>
                    <a:ea typeface="Noto Sans JP Heavy" panose="020B0600070205080204" charset="-128"/>
                  </a:rPr>
                  <a:t>※</a:t>
                </a:r>
                <a:r>
                  <a:rPr kumimoji="1" lang="ja-JP" altLang="en-US" sz="2400" b="1" dirty="0">
                    <a:latin typeface="Noto Sans JP Heavy" panose="020B0600070205080204" charset="-128"/>
                    <a:ea typeface="Noto Sans JP Heavy" panose="020B0600070205080204" charset="-128"/>
                  </a:rPr>
                  <a:t>再提出可</a:t>
                </a:r>
                <a:endParaRPr kumimoji="1" lang="en-US" altLang="ja-JP" sz="2400" b="1" dirty="0">
                  <a:latin typeface="Noto Sans JP Heavy" panose="020B0600070205080204" charset="-128"/>
                  <a:ea typeface="Noto Sans JP Heavy" panose="020B0600070205080204" charset="-128"/>
                </a:endParaRPr>
              </a:p>
            </p:txBody>
          </p:sp>
          <p:grpSp>
            <p:nvGrpSpPr>
              <p:cNvPr id="76" name="グループ化 75">
                <a:extLst>
                  <a:ext uri="{FF2B5EF4-FFF2-40B4-BE49-F238E27FC236}">
                    <a16:creationId xmlns:a16="http://schemas.microsoft.com/office/drawing/2014/main" id="{A0C83935-705C-78E4-CA41-6257BCB05975}"/>
                  </a:ext>
                </a:extLst>
              </p:cNvPr>
              <p:cNvGrpSpPr/>
              <p:nvPr/>
            </p:nvGrpSpPr>
            <p:grpSpPr>
              <a:xfrm>
                <a:off x="10071444" y="5064615"/>
                <a:ext cx="200578" cy="1493207"/>
                <a:chOff x="2771562" y="5021893"/>
                <a:chExt cx="200578" cy="1493207"/>
              </a:xfrm>
            </p:grpSpPr>
            <p:cxnSp>
              <p:nvCxnSpPr>
                <p:cNvPr id="77" name="直線コネクタ 76">
                  <a:extLst>
                    <a:ext uri="{FF2B5EF4-FFF2-40B4-BE49-F238E27FC236}">
                      <a16:creationId xmlns:a16="http://schemas.microsoft.com/office/drawing/2014/main" id="{0CED66E9-3A5E-76A8-323D-52532AC11B99}"/>
                    </a:ext>
                  </a:extLst>
                </p:cNvPr>
                <p:cNvCxnSpPr>
                  <a:cxnSpLocks/>
                </p:cNvCxnSpPr>
                <p:nvPr/>
              </p:nvCxnSpPr>
              <p:spPr>
                <a:xfrm>
                  <a:off x="2854245" y="5197512"/>
                  <a:ext cx="0" cy="1317588"/>
                </a:xfrm>
                <a:prstGeom prst="line">
                  <a:avLst/>
                </a:prstGeom>
                <a:ln>
                  <a:solidFill>
                    <a:schemeClr val="tx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8" name="楕円 77">
                  <a:extLst>
                    <a:ext uri="{FF2B5EF4-FFF2-40B4-BE49-F238E27FC236}">
                      <a16:creationId xmlns:a16="http://schemas.microsoft.com/office/drawing/2014/main" id="{3F489FC2-5172-717C-853E-CC31D5F03C34}"/>
                    </a:ext>
                  </a:extLst>
                </p:cNvPr>
                <p:cNvSpPr/>
                <p:nvPr/>
              </p:nvSpPr>
              <p:spPr>
                <a:xfrm>
                  <a:off x="2771562" y="5021893"/>
                  <a:ext cx="200578" cy="24321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16" name="グループ化 115">
              <a:extLst>
                <a:ext uri="{FF2B5EF4-FFF2-40B4-BE49-F238E27FC236}">
                  <a16:creationId xmlns:a16="http://schemas.microsoft.com/office/drawing/2014/main" id="{1B77F207-8629-B636-A1CD-F872416F984B}"/>
                </a:ext>
              </a:extLst>
            </p:cNvPr>
            <p:cNvGrpSpPr/>
            <p:nvPr/>
          </p:nvGrpSpPr>
          <p:grpSpPr>
            <a:xfrm>
              <a:off x="13510286" y="4451891"/>
              <a:ext cx="1313985" cy="1404415"/>
              <a:chOff x="12177206" y="4518691"/>
              <a:chExt cx="1313985" cy="1404415"/>
            </a:xfrm>
          </p:grpSpPr>
          <p:sp>
            <p:nvSpPr>
              <p:cNvPr id="117" name="楕円 116">
                <a:extLst>
                  <a:ext uri="{FF2B5EF4-FFF2-40B4-BE49-F238E27FC236}">
                    <a16:creationId xmlns:a16="http://schemas.microsoft.com/office/drawing/2014/main" id="{9E1C9A2D-0C08-16CC-1802-6FB477FB5CFE}"/>
                  </a:ext>
                </a:extLst>
              </p:cNvPr>
              <p:cNvSpPr/>
              <p:nvPr/>
            </p:nvSpPr>
            <p:spPr>
              <a:xfrm>
                <a:off x="12177206" y="4518691"/>
                <a:ext cx="1313985" cy="1404415"/>
              </a:xfrm>
              <a:prstGeom prst="ellipse">
                <a:avLst/>
              </a:prstGeom>
              <a:solidFill>
                <a:schemeClr val="tx2">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8" name="図 117">
                <a:extLst>
                  <a:ext uri="{FF2B5EF4-FFF2-40B4-BE49-F238E27FC236}">
                    <a16:creationId xmlns:a16="http://schemas.microsoft.com/office/drawing/2014/main" id="{0B885F4E-4FB3-F8D3-CE89-088C2148E2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12573" y="4916221"/>
                <a:ext cx="1100904" cy="609354"/>
              </a:xfrm>
              <a:prstGeom prst="rect">
                <a:avLst/>
              </a:prstGeom>
            </p:spPr>
          </p:pic>
        </p:grpSp>
      </p:grpSp>
      <p:sp>
        <p:nvSpPr>
          <p:cNvPr id="5" name="スライド番号プレースホルダー 4">
            <a:extLst>
              <a:ext uri="{FF2B5EF4-FFF2-40B4-BE49-F238E27FC236}">
                <a16:creationId xmlns:a16="http://schemas.microsoft.com/office/drawing/2014/main" id="{1C18D9E9-2A84-452B-3014-964893020543}"/>
              </a:ext>
            </a:extLst>
          </p:cNvPr>
          <p:cNvSpPr>
            <a:spLocks noGrp="1"/>
          </p:cNvSpPr>
          <p:nvPr>
            <p:ph type="sldNum" sz="quarter" idx="12"/>
          </p:nvPr>
        </p:nvSpPr>
        <p:spPr/>
        <p:txBody>
          <a:bodyPr/>
          <a:lstStyle/>
          <a:p>
            <a:r>
              <a:rPr lang="en-US" dirty="0"/>
              <a:t>7</a:t>
            </a:r>
          </a:p>
        </p:txBody>
      </p:sp>
    </p:spTree>
    <p:extLst>
      <p:ext uri="{BB962C8B-B14F-4D97-AF65-F5344CB8AC3E}">
        <p14:creationId xmlns:p14="http://schemas.microsoft.com/office/powerpoint/2010/main" val="2038779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B4D04-2F6E-C8E2-A62A-AA1EA91C25C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EE6C0F41-648C-F864-7C34-D44866A09FEC}"/>
              </a:ext>
            </a:extLst>
          </p:cNvPr>
          <p:cNvSpPr/>
          <p:nvPr/>
        </p:nvSpPr>
        <p:spPr>
          <a:xfrm>
            <a:off x="857250" y="1047750"/>
            <a:ext cx="16573459" cy="0"/>
          </a:xfrm>
          <a:prstGeom prst="line">
            <a:avLst/>
          </a:prstGeom>
          <a:ln w="19050" cap="flat">
            <a:solidFill>
              <a:srgbClr val="1B1B1B"/>
            </a:solidFill>
            <a:prstDash val="solid"/>
            <a:headEnd type="none" w="sm" len="sm"/>
            <a:tailEnd type="none" w="sm" len="sm"/>
          </a:ln>
        </p:spPr>
      </p:sp>
      <p:sp>
        <p:nvSpPr>
          <p:cNvPr id="3" name="AutoShape 3">
            <a:extLst>
              <a:ext uri="{FF2B5EF4-FFF2-40B4-BE49-F238E27FC236}">
                <a16:creationId xmlns:a16="http://schemas.microsoft.com/office/drawing/2014/main" id="{079E927D-C49B-8C58-0484-7465C72742E9}"/>
              </a:ext>
            </a:extLst>
          </p:cNvPr>
          <p:cNvSpPr/>
          <p:nvPr/>
        </p:nvSpPr>
        <p:spPr>
          <a:xfrm flipV="1">
            <a:off x="856856" y="904405"/>
            <a:ext cx="16574288" cy="0"/>
          </a:xfrm>
          <a:prstGeom prst="line">
            <a:avLst/>
          </a:prstGeom>
          <a:ln w="57150" cap="flat">
            <a:solidFill>
              <a:srgbClr val="1B1B1B"/>
            </a:solidFill>
            <a:prstDash val="solid"/>
            <a:headEnd type="none" w="sm" len="sm"/>
            <a:tailEnd type="none" w="sm" len="sm"/>
          </a:ln>
        </p:spPr>
      </p:sp>
      <p:sp>
        <p:nvSpPr>
          <p:cNvPr id="12" name="テキスト ボックス 11">
            <a:extLst>
              <a:ext uri="{FF2B5EF4-FFF2-40B4-BE49-F238E27FC236}">
                <a16:creationId xmlns:a16="http://schemas.microsoft.com/office/drawing/2014/main" id="{170B11EA-ECFF-2A6B-B51C-6EEC6D2069D3}"/>
              </a:ext>
            </a:extLst>
          </p:cNvPr>
          <p:cNvSpPr txBox="1"/>
          <p:nvPr/>
        </p:nvSpPr>
        <p:spPr>
          <a:xfrm>
            <a:off x="1168161" y="1523263"/>
            <a:ext cx="14088567" cy="923330"/>
          </a:xfrm>
          <a:prstGeom prst="rect">
            <a:avLst/>
          </a:prstGeom>
          <a:noFill/>
        </p:spPr>
        <p:txBody>
          <a:bodyPr wrap="square">
            <a:spAutoFit/>
          </a:bodyPr>
          <a:lstStyle/>
          <a:p>
            <a:r>
              <a:rPr lang="en-US" altLang="ja-JP" sz="5400" dirty="0">
                <a:latin typeface="Noto Sans JP Heavy" panose="020B0600070205080204" charset="-128"/>
                <a:ea typeface="Noto Sans JP Heavy" panose="020B0600070205080204" charset="-128"/>
              </a:rPr>
              <a:t>The Future of KYOTO AWARD</a:t>
            </a:r>
            <a:r>
              <a:rPr lang="ja-JP" altLang="en-US" sz="5400" dirty="0">
                <a:latin typeface="Noto Sans JP Heavy" panose="020B0600070205080204" charset="-128"/>
                <a:ea typeface="Noto Sans JP Heavy" panose="020B0600070205080204" charset="-128"/>
              </a:rPr>
              <a:t>　 活動事例</a:t>
            </a:r>
          </a:p>
        </p:txBody>
      </p:sp>
      <p:sp>
        <p:nvSpPr>
          <p:cNvPr id="19" name="テキスト ボックス 18">
            <a:extLst>
              <a:ext uri="{FF2B5EF4-FFF2-40B4-BE49-F238E27FC236}">
                <a16:creationId xmlns:a16="http://schemas.microsoft.com/office/drawing/2014/main" id="{FD20178B-ECFF-3A1F-7E50-3605A2BC86B5}"/>
              </a:ext>
            </a:extLst>
          </p:cNvPr>
          <p:cNvSpPr txBox="1"/>
          <p:nvPr/>
        </p:nvSpPr>
        <p:spPr>
          <a:xfrm>
            <a:off x="856856" y="2551838"/>
            <a:ext cx="3343437" cy="589457"/>
          </a:xfrm>
          <a:prstGeom prst="rect">
            <a:avLst/>
          </a:prstGeom>
          <a:noFill/>
        </p:spPr>
        <p:txBody>
          <a:bodyPr wrap="square">
            <a:spAutoFit/>
          </a:bodyPr>
          <a:lstStyle/>
          <a:p>
            <a:pPr algn="ctr">
              <a:lnSpc>
                <a:spcPts val="4199"/>
              </a:lnSpc>
            </a:pPr>
            <a:r>
              <a:rPr lang="ja-JP" altLang="en-US" sz="2800" spc="149" dirty="0">
                <a:latin typeface="Noto Sans JP Bold"/>
                <a:ea typeface="Noto Sans JP Bold"/>
              </a:rPr>
              <a:t>～</a:t>
            </a:r>
            <a:r>
              <a:rPr lang="en-US" altLang="ja-JP" sz="2800" spc="149" dirty="0">
                <a:latin typeface="Noto Sans JP Bold"/>
                <a:ea typeface="Noto Sans JP Bold"/>
              </a:rPr>
              <a:t>2022年度</a:t>
            </a:r>
            <a:r>
              <a:rPr lang="ja-JP" altLang="en-US" sz="2800" spc="149" dirty="0">
                <a:latin typeface="Noto Sans JP Bold"/>
                <a:ea typeface="Noto Sans JP Bold"/>
              </a:rPr>
              <a:t>～</a:t>
            </a:r>
            <a:endParaRPr lang="en-US" altLang="ja-JP" sz="2800" spc="149" dirty="0">
              <a:latin typeface="Noto Sans JP Bold"/>
              <a:ea typeface="Noto Sans JP Bold"/>
            </a:endParaRPr>
          </a:p>
        </p:txBody>
      </p:sp>
      <p:sp>
        <p:nvSpPr>
          <p:cNvPr id="21" name="テキスト ボックス 20">
            <a:extLst>
              <a:ext uri="{FF2B5EF4-FFF2-40B4-BE49-F238E27FC236}">
                <a16:creationId xmlns:a16="http://schemas.microsoft.com/office/drawing/2014/main" id="{6B2C3B30-F74A-8DBF-9AE5-01A1F23BCCE9}"/>
              </a:ext>
            </a:extLst>
          </p:cNvPr>
          <p:cNvSpPr txBox="1"/>
          <p:nvPr/>
        </p:nvSpPr>
        <p:spPr>
          <a:xfrm>
            <a:off x="1168161" y="3174414"/>
            <a:ext cx="12206515" cy="7232749"/>
          </a:xfrm>
          <a:prstGeom prst="rect">
            <a:avLst/>
          </a:prstGeom>
          <a:noFill/>
        </p:spPr>
        <p:txBody>
          <a:bodyPr wrap="square" rtlCol="0">
            <a:spAutoFit/>
          </a:bodyPr>
          <a:lstStyle/>
          <a:p>
            <a:r>
              <a:rPr kumimoji="1" lang="ja-JP" altLang="en-US" sz="3200" dirty="0">
                <a:latin typeface="Noto Sans JP Heavy" panose="020B0600070205080204" charset="-128"/>
                <a:ea typeface="Noto Sans JP Heavy" panose="020B0600070205080204" charset="-128"/>
              </a:rPr>
              <a:t>■大賞　</a:t>
            </a:r>
            <a:endParaRPr kumimoji="1" lang="en-US" altLang="ja-JP" sz="3200" dirty="0">
              <a:latin typeface="Noto Sans JP Heavy" panose="020B0600070205080204" charset="-128"/>
              <a:ea typeface="Noto Sans JP Heavy" panose="020B0600070205080204" charset="-128"/>
            </a:endParaRPr>
          </a:p>
          <a:p>
            <a:endParaRPr kumimoji="1" lang="en-US" altLang="ja-JP" sz="2400" dirty="0">
              <a:latin typeface="Noto Sans JP Heavy" panose="020B0600070205080204" charset="-128"/>
              <a:ea typeface="Noto Sans JP Heavy" panose="020B0600070205080204" charset="-128"/>
            </a:endParaRPr>
          </a:p>
          <a:p>
            <a:r>
              <a:rPr kumimoji="1" lang="ja-JP" altLang="en-US" sz="3200" dirty="0">
                <a:latin typeface="Noto Sans JP Heavy" panose="020B0600070205080204" charset="-128"/>
                <a:ea typeface="Noto Sans JP Heavy" panose="020B0600070205080204" charset="-128"/>
              </a:rPr>
              <a:t>前田雄亮さん（京都産業大学）</a:t>
            </a:r>
            <a:endParaRPr kumimoji="1" lang="en-US" altLang="ja-JP" sz="3200" dirty="0">
              <a:latin typeface="Noto Sans JP Heavy" panose="020B0600070205080204" charset="-128"/>
              <a:ea typeface="Noto Sans JP Heavy" panose="020B0600070205080204" charset="-128"/>
            </a:endParaRPr>
          </a:p>
          <a:p>
            <a:endParaRPr kumimoji="1" lang="en-US" altLang="ja-JP" sz="2400" dirty="0">
              <a:latin typeface="Noto Sans JP Heavy" panose="020B0600070205080204" charset="-128"/>
              <a:ea typeface="Noto Sans JP Heavy" panose="020B0600070205080204" charset="-128"/>
            </a:endParaRPr>
          </a:p>
          <a:p>
            <a:endParaRPr kumimoji="1" lang="en-US" altLang="ja-JP" sz="2400" dirty="0">
              <a:latin typeface="Noto Sans JP Heavy" panose="020B0600070205080204" charset="-128"/>
              <a:ea typeface="Noto Sans JP Heavy" panose="020B0600070205080204" charset="-128"/>
            </a:endParaRPr>
          </a:p>
          <a:p>
            <a:endParaRPr kumimoji="1" lang="en-US" altLang="ja-JP" sz="2400" dirty="0">
              <a:latin typeface="Noto Sans JP Heavy" panose="020B0600070205080204" charset="-128"/>
              <a:ea typeface="Noto Sans JP Heavy" panose="020B0600070205080204" charset="-128"/>
            </a:endParaRPr>
          </a:p>
          <a:p>
            <a:endParaRPr kumimoji="1" lang="en-US" altLang="ja-JP" sz="2400" dirty="0">
              <a:latin typeface="Noto Sans JP Heavy" panose="020B0600070205080204" charset="-128"/>
              <a:ea typeface="Noto Sans JP Heavy" panose="020B0600070205080204" charset="-128"/>
            </a:endParaRPr>
          </a:p>
          <a:p>
            <a:endParaRPr kumimoji="1" lang="en-US" altLang="ja-JP" sz="2400" dirty="0">
              <a:latin typeface="Noto Sans JP Heavy" panose="020B0600070205080204" charset="-128"/>
              <a:ea typeface="Noto Sans JP Heavy" panose="020B0600070205080204" charset="-128"/>
            </a:endParaRPr>
          </a:p>
          <a:p>
            <a:endParaRPr kumimoji="1" lang="en-US" altLang="ja-JP" sz="2400" dirty="0">
              <a:latin typeface="Noto Sans JP Heavy" panose="020B0600070205080204" charset="-128"/>
              <a:ea typeface="Noto Sans JP Heavy" panose="020B0600070205080204" charset="-128"/>
            </a:endParaRPr>
          </a:p>
          <a:p>
            <a:endParaRPr kumimoji="1" lang="en-US" altLang="ja-JP" sz="2400" dirty="0">
              <a:latin typeface="Noto Sans JP Heavy" panose="020B0600070205080204" charset="-128"/>
              <a:ea typeface="Noto Sans JP Heavy" panose="020B0600070205080204" charset="-128"/>
            </a:endParaRPr>
          </a:p>
          <a:p>
            <a:endParaRPr kumimoji="1" lang="en-US" altLang="ja-JP" sz="2400" dirty="0">
              <a:latin typeface="Noto Sans JP Heavy" panose="020B0600070205080204" charset="-128"/>
              <a:ea typeface="Noto Sans JP Heavy" panose="020B0600070205080204" charset="-128"/>
            </a:endParaRPr>
          </a:p>
          <a:p>
            <a:r>
              <a:rPr kumimoji="1" lang="ja-JP" altLang="en-US" sz="3200" dirty="0">
                <a:latin typeface="Noto Sans JP Heavy" panose="020B0600070205080204" charset="-128"/>
                <a:ea typeface="Noto Sans JP Heavy" panose="020B0600070205080204" charset="-128"/>
              </a:rPr>
              <a:t>■ＭＡＤＡＭＡ賞（株式会社カムデン）</a:t>
            </a:r>
            <a:endParaRPr kumimoji="1" lang="en-US" altLang="ja-JP" sz="3200" dirty="0">
              <a:latin typeface="Noto Sans JP Heavy" panose="020B0600070205080204" charset="-128"/>
              <a:ea typeface="Noto Sans JP Heavy" panose="020B0600070205080204" charset="-128"/>
            </a:endParaRPr>
          </a:p>
          <a:p>
            <a:endParaRPr kumimoji="1" lang="en-US" altLang="ja-JP" sz="2400" dirty="0">
              <a:latin typeface="Noto Sans JP Heavy" panose="020B0600070205080204" charset="-128"/>
              <a:ea typeface="Noto Sans JP Heavy" panose="020B0600070205080204" charset="-128"/>
            </a:endParaRPr>
          </a:p>
          <a:p>
            <a:r>
              <a:rPr kumimoji="1" lang="ja-JP" altLang="en-US" sz="3200" dirty="0">
                <a:latin typeface="Noto Sans JP Heavy" panose="020B0600070205080204" charset="-128"/>
                <a:ea typeface="Noto Sans JP Heavy" panose="020B0600070205080204" charset="-128"/>
              </a:rPr>
              <a:t>古川由里香さん（同志社大学）</a:t>
            </a:r>
            <a:endParaRPr kumimoji="1" lang="en-US" altLang="ja-JP" sz="3200" dirty="0">
              <a:latin typeface="Noto Sans JP Heavy" panose="020B0600070205080204" charset="-128"/>
              <a:ea typeface="Noto Sans JP Heavy" panose="020B0600070205080204" charset="-128"/>
            </a:endParaRPr>
          </a:p>
          <a:p>
            <a:endParaRPr kumimoji="1" lang="en-US" altLang="ja-JP" sz="2400" dirty="0">
              <a:latin typeface="Noto Sans JP Heavy" panose="020B0600070205080204" charset="-128"/>
              <a:ea typeface="Noto Sans JP Heavy" panose="020B0600070205080204" charset="-128"/>
            </a:endParaRPr>
          </a:p>
          <a:p>
            <a:endParaRPr kumimoji="1" lang="en-US" altLang="ja-JP" sz="2400" dirty="0">
              <a:latin typeface="Noto Sans JP Heavy" panose="020B0600070205080204" charset="-128"/>
              <a:ea typeface="Noto Sans JP Heavy" panose="020B0600070205080204" charset="-128"/>
            </a:endParaRPr>
          </a:p>
          <a:p>
            <a:endParaRPr kumimoji="1" lang="en-US" altLang="ja-JP" sz="2400" dirty="0">
              <a:latin typeface="Noto Sans JP Heavy" panose="020B0600070205080204" charset="-128"/>
              <a:ea typeface="Noto Sans JP Heavy" panose="020B0600070205080204" charset="-128"/>
            </a:endParaRPr>
          </a:p>
          <a:p>
            <a:endParaRPr kumimoji="1" lang="en-US" altLang="ja-JP" sz="2400" dirty="0">
              <a:latin typeface="Noto Sans JP Heavy" panose="020B0600070205080204" charset="-128"/>
              <a:ea typeface="Noto Sans JP Heavy" panose="020B0600070205080204" charset="-128"/>
            </a:endParaRPr>
          </a:p>
        </p:txBody>
      </p:sp>
      <p:grpSp>
        <p:nvGrpSpPr>
          <p:cNvPr id="39" name="グループ化 38">
            <a:extLst>
              <a:ext uri="{FF2B5EF4-FFF2-40B4-BE49-F238E27FC236}">
                <a16:creationId xmlns:a16="http://schemas.microsoft.com/office/drawing/2014/main" id="{138DF43B-EC39-C145-9405-2A5E3316C75E}"/>
              </a:ext>
            </a:extLst>
          </p:cNvPr>
          <p:cNvGrpSpPr/>
          <p:nvPr/>
        </p:nvGrpSpPr>
        <p:grpSpPr>
          <a:xfrm>
            <a:off x="10760650" y="4331501"/>
            <a:ext cx="1964503" cy="2459287"/>
            <a:chOff x="9445131" y="4353667"/>
            <a:chExt cx="1964503" cy="2459287"/>
          </a:xfrm>
        </p:grpSpPr>
        <p:pic>
          <p:nvPicPr>
            <p:cNvPr id="25" name="図 24">
              <a:extLst>
                <a:ext uri="{FF2B5EF4-FFF2-40B4-BE49-F238E27FC236}">
                  <a16:creationId xmlns:a16="http://schemas.microsoft.com/office/drawing/2014/main" id="{C9BC9652-47F1-4022-E703-E52608D29D22}"/>
                </a:ext>
              </a:extLst>
            </p:cNvPr>
            <p:cNvPicPr>
              <a:picLocks noChangeAspect="1"/>
            </p:cNvPicPr>
            <p:nvPr/>
          </p:nvPicPr>
          <p:blipFill>
            <a:blip r:embed="rId3"/>
            <a:stretch>
              <a:fillRect/>
            </a:stretch>
          </p:blipFill>
          <p:spPr>
            <a:xfrm>
              <a:off x="9445131" y="4353667"/>
              <a:ext cx="1964503" cy="1964503"/>
            </a:xfrm>
            <a:prstGeom prst="rect">
              <a:avLst/>
            </a:prstGeom>
          </p:spPr>
        </p:pic>
        <p:sp>
          <p:nvSpPr>
            <p:cNvPr id="26" name="テキスト ボックス 25">
              <a:extLst>
                <a:ext uri="{FF2B5EF4-FFF2-40B4-BE49-F238E27FC236}">
                  <a16:creationId xmlns:a16="http://schemas.microsoft.com/office/drawing/2014/main" id="{D39C22F9-511F-83C0-8F9F-14C273FCDB81}"/>
                </a:ext>
              </a:extLst>
            </p:cNvPr>
            <p:cNvSpPr txBox="1"/>
            <p:nvPr/>
          </p:nvSpPr>
          <p:spPr>
            <a:xfrm>
              <a:off x="9618164" y="6351289"/>
              <a:ext cx="1791470" cy="461665"/>
            </a:xfrm>
            <a:prstGeom prst="rect">
              <a:avLst/>
            </a:prstGeom>
            <a:noFill/>
          </p:spPr>
          <p:txBody>
            <a:bodyPr wrap="square" rtlCol="0">
              <a:spAutoFit/>
            </a:bodyPr>
            <a:lstStyle/>
            <a:p>
              <a:r>
                <a:rPr kumimoji="1" lang="en-US" altLang="ja-JP" sz="2400" dirty="0">
                  <a:latin typeface="Noto Sans JP Heavy" panose="020B0600070205080204" charset="-128"/>
                  <a:ea typeface="Noto Sans JP Heavy" panose="020B0600070205080204" charset="-128"/>
                </a:rPr>
                <a:t>N</a:t>
              </a:r>
              <a:r>
                <a:rPr kumimoji="1" lang="ja-JP" altLang="en-US" sz="2400" dirty="0">
                  <a:latin typeface="Noto Sans JP Heavy" panose="020B0600070205080204" charset="-128"/>
                  <a:ea typeface="Noto Sans JP Heavy" panose="020B0600070205080204" charset="-128"/>
                </a:rPr>
                <a:t>‘ｓ</a:t>
              </a:r>
              <a:r>
                <a:rPr kumimoji="1" lang="en-US" altLang="ja-JP" sz="2400" dirty="0">
                  <a:latin typeface="Noto Sans JP Heavy" panose="020B0600070205080204" charset="-128"/>
                  <a:ea typeface="Noto Sans JP Heavy" panose="020B0600070205080204" charset="-128"/>
                </a:rPr>
                <a:t>1182</a:t>
              </a:r>
              <a:r>
                <a:rPr kumimoji="1" lang="ja-JP" altLang="en-US" sz="2400" dirty="0">
                  <a:latin typeface="Noto Sans JP Heavy" panose="020B0600070205080204" charset="-128"/>
                  <a:ea typeface="Noto Sans JP Heavy" panose="020B0600070205080204" charset="-128"/>
                </a:rPr>
                <a:t>　</a:t>
              </a:r>
            </a:p>
          </p:txBody>
        </p:sp>
      </p:grpSp>
      <p:pic>
        <p:nvPicPr>
          <p:cNvPr id="41" name="図 40">
            <a:extLst>
              <a:ext uri="{FF2B5EF4-FFF2-40B4-BE49-F238E27FC236}">
                <a16:creationId xmlns:a16="http://schemas.microsoft.com/office/drawing/2014/main" id="{43223F51-2B93-C7A0-6B5E-CE6E944FE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138" y="2451507"/>
            <a:ext cx="3547152" cy="4729533"/>
          </a:xfrm>
          <a:prstGeom prst="rect">
            <a:avLst/>
          </a:prstGeom>
        </p:spPr>
      </p:pic>
      <p:sp>
        <p:nvSpPr>
          <p:cNvPr id="5" name="スライド番号プレースホルダー 4">
            <a:extLst>
              <a:ext uri="{FF2B5EF4-FFF2-40B4-BE49-F238E27FC236}">
                <a16:creationId xmlns:a16="http://schemas.microsoft.com/office/drawing/2014/main" id="{33A0171D-9FE4-5181-3834-313A4CE8E5FD}"/>
              </a:ext>
            </a:extLst>
          </p:cNvPr>
          <p:cNvSpPr>
            <a:spLocks noGrp="1"/>
          </p:cNvSpPr>
          <p:nvPr>
            <p:ph type="sldNum" sz="quarter" idx="12"/>
          </p:nvPr>
        </p:nvSpPr>
        <p:spPr/>
        <p:txBody>
          <a:bodyPr/>
          <a:lstStyle/>
          <a:p>
            <a:r>
              <a:rPr lang="en-US" dirty="0"/>
              <a:t>8</a:t>
            </a:r>
          </a:p>
        </p:txBody>
      </p:sp>
      <p:graphicFrame>
        <p:nvGraphicFramePr>
          <p:cNvPr id="6" name="表 5">
            <a:extLst>
              <a:ext uri="{FF2B5EF4-FFF2-40B4-BE49-F238E27FC236}">
                <a16:creationId xmlns:a16="http://schemas.microsoft.com/office/drawing/2014/main" id="{DD302280-2F71-009D-AEFC-F1AAC47D91A7}"/>
              </a:ext>
            </a:extLst>
          </p:cNvPr>
          <p:cNvGraphicFramePr>
            <a:graphicFrameLocks noGrp="1"/>
          </p:cNvGraphicFramePr>
          <p:nvPr>
            <p:extLst>
              <p:ext uri="{D42A27DB-BD31-4B8C-83A1-F6EECF244321}">
                <p14:modId xmlns:p14="http://schemas.microsoft.com/office/powerpoint/2010/main" val="1509586152"/>
              </p:ext>
            </p:extLst>
          </p:nvPr>
        </p:nvGraphicFramePr>
        <p:xfrm>
          <a:off x="1264929" y="4932361"/>
          <a:ext cx="8107671" cy="1706880"/>
        </p:xfrm>
        <a:graphic>
          <a:graphicData uri="http://schemas.openxmlformats.org/drawingml/2006/table">
            <a:tbl>
              <a:tblPr firstRow="1" bandRow="1">
                <a:tableStyleId>{5940675A-B579-460E-94D1-54222C63F5DA}</a:tableStyleId>
              </a:tblPr>
              <a:tblGrid>
                <a:gridCol w="8107671">
                  <a:extLst>
                    <a:ext uri="{9D8B030D-6E8A-4147-A177-3AD203B41FA5}">
                      <a16:colId xmlns:a16="http://schemas.microsoft.com/office/drawing/2014/main" val="3784625719"/>
                    </a:ext>
                  </a:extLst>
                </a:gridCol>
              </a:tblGrid>
              <a:tr h="370840">
                <a:tc>
                  <a:txBody>
                    <a:bodyPr/>
                    <a:lstStyle/>
                    <a:p>
                      <a:r>
                        <a:rPr kumimoji="1" lang="ja-JP" altLang="en-US" sz="2000" b="0" dirty="0">
                          <a:latin typeface="Noto Sans JP Heavy" panose="020B0600070205080204" charset="-128"/>
                          <a:ea typeface="Noto Sans JP Heavy" panose="020B0600070205080204" charset="-128"/>
                        </a:rPr>
                        <a:t>提案：「西陣伝統産業</a:t>
                      </a:r>
                      <a:r>
                        <a:rPr kumimoji="1" lang="en-US" altLang="ja-JP" sz="2000" b="0" dirty="0">
                          <a:latin typeface="Noto Sans JP Heavy" panose="020B0600070205080204" charset="-128"/>
                          <a:ea typeface="Noto Sans JP Heavy" panose="020B0600070205080204" charset="-128"/>
                        </a:rPr>
                        <a:t>100</a:t>
                      </a:r>
                      <a:r>
                        <a:rPr kumimoji="1" lang="ja-JP" altLang="en-US" sz="2000" b="0" dirty="0">
                          <a:latin typeface="Noto Sans JP Heavy" panose="020B0600070205080204" charset="-128"/>
                          <a:ea typeface="Noto Sans JP Heavy" panose="020B0600070205080204" charset="-128"/>
                        </a:rPr>
                        <a:t>年計画</a:t>
                      </a:r>
                      <a:r>
                        <a:rPr kumimoji="1" lang="en-US" altLang="ja-JP" sz="2000" b="0" dirty="0">
                          <a:latin typeface="Noto Sans JP Heavy" panose="020B0600070205080204" charset="-128"/>
                          <a:ea typeface="Noto Sans JP Heavy" panose="020B0600070205080204" charset="-128"/>
                        </a:rPr>
                        <a:t>N</a:t>
                      </a:r>
                      <a:r>
                        <a:rPr kumimoji="1" lang="ja-JP" altLang="en-US" sz="2000" b="0" dirty="0">
                          <a:latin typeface="Noto Sans JP Heavy" panose="020B0600070205080204" charset="-128"/>
                          <a:ea typeface="Noto Sans JP Heavy" panose="020B0600070205080204" charset="-128"/>
                        </a:rPr>
                        <a:t>‘ｓ</a:t>
                      </a:r>
                      <a:r>
                        <a:rPr kumimoji="1" lang="en-US" altLang="ja-JP" sz="2000" b="0" dirty="0">
                          <a:latin typeface="Noto Sans JP Heavy" panose="020B0600070205080204" charset="-128"/>
                          <a:ea typeface="Noto Sans JP Heavy" panose="020B0600070205080204" charset="-128"/>
                        </a:rPr>
                        <a:t>1182</a:t>
                      </a:r>
                      <a:r>
                        <a:rPr kumimoji="1" lang="ja-JP" altLang="en-US" sz="2000" b="0" dirty="0">
                          <a:latin typeface="Noto Sans JP Heavy" panose="020B0600070205080204" charset="-128"/>
                          <a:ea typeface="Noto Sans JP Heavy" panose="020B0600070205080204" charset="-128"/>
                        </a:rPr>
                        <a:t>」</a:t>
                      </a:r>
                      <a:endParaRPr kumimoji="1" lang="en-US" altLang="ja-JP" sz="2000" b="0" dirty="0">
                        <a:latin typeface="Noto Sans JP Heavy" panose="020B0600070205080204" charset="-128"/>
                        <a:ea typeface="Noto Sans JP Heavy" panose="020B0600070205080204" charset="-128"/>
                      </a:endParaRPr>
                    </a:p>
                    <a:p>
                      <a:r>
                        <a:rPr kumimoji="1" lang="ja-JP" altLang="en-US" sz="2000" b="0" dirty="0">
                          <a:latin typeface="Noto Sans JP Heavy" panose="020B0600070205080204" charset="-128"/>
                          <a:ea typeface="Noto Sans JP Heavy" panose="020B0600070205080204" charset="-128"/>
                        </a:rPr>
                        <a:t>             　（西陣織帯地アパレルブランド）</a:t>
                      </a:r>
                      <a:endParaRPr kumimoji="1" lang="en-US" altLang="ja-JP" sz="2000" b="0" dirty="0">
                        <a:latin typeface="Noto Sans JP Heavy" panose="020B0600070205080204" charset="-128"/>
                        <a:ea typeface="Noto Sans JP Heavy" panose="020B0600070205080204" charset="-128"/>
                      </a:endParaRPr>
                    </a:p>
                  </a:txBody>
                  <a:tcPr/>
                </a:tc>
                <a:extLst>
                  <a:ext uri="{0D108BD9-81ED-4DB2-BD59-A6C34878D82A}">
                    <a16:rowId xmlns:a16="http://schemas.microsoft.com/office/drawing/2014/main" val="1651817612"/>
                  </a:ext>
                </a:extLst>
              </a:tr>
              <a:tr h="370840">
                <a:tc>
                  <a:txBody>
                    <a:bodyPr/>
                    <a:lstStyle/>
                    <a:p>
                      <a:r>
                        <a:rPr kumimoji="1" lang="ja-JP" altLang="en-US" sz="2000" b="0" dirty="0">
                          <a:latin typeface="Noto Sans JP Heavy" panose="020B0600070205080204" charset="-128"/>
                          <a:ea typeface="Noto Sans JP Heavy" panose="020B0600070205080204" charset="-128"/>
                        </a:rPr>
                        <a:t>活動内容：宿泊施設へのアップサイクル部屋着の卸売り</a:t>
                      </a:r>
                      <a:r>
                        <a:rPr kumimoji="1" lang="en-US" altLang="ja-JP" sz="2000" b="0" dirty="0">
                          <a:latin typeface="Noto Sans JP Heavy" panose="020B0600070205080204" charset="-128"/>
                          <a:ea typeface="Noto Sans JP Heavy" panose="020B0600070205080204" charset="-128"/>
                        </a:rPr>
                        <a:t>/</a:t>
                      </a:r>
                    </a:p>
                    <a:p>
                      <a:r>
                        <a:rPr kumimoji="1" lang="ja-JP" altLang="en-US" sz="2000" b="0" dirty="0">
                          <a:latin typeface="Noto Sans JP Heavy" panose="020B0600070205080204" charset="-128"/>
                          <a:ea typeface="Noto Sans JP Heavy" panose="020B0600070205080204" charset="-128"/>
                        </a:rPr>
                        <a:t>　　　　　フランス・シンガポールでの</a:t>
                      </a:r>
                      <a:r>
                        <a:rPr kumimoji="1" lang="en-US" altLang="ja-JP" sz="2000" b="0" dirty="0">
                          <a:latin typeface="Noto Sans JP Heavy" panose="020B0600070205080204" charset="-128"/>
                          <a:ea typeface="Noto Sans JP Heavy" panose="020B0600070205080204" charset="-128"/>
                        </a:rPr>
                        <a:t>EC</a:t>
                      </a:r>
                      <a:r>
                        <a:rPr kumimoji="1" lang="ja-JP" altLang="en-US" sz="2000" b="0" dirty="0">
                          <a:latin typeface="Noto Sans JP Heavy" panose="020B0600070205080204" charset="-128"/>
                          <a:ea typeface="Noto Sans JP Heavy" panose="020B0600070205080204" charset="-128"/>
                        </a:rPr>
                        <a:t>販売</a:t>
                      </a:r>
                      <a:r>
                        <a:rPr kumimoji="1" lang="en-US" altLang="ja-JP" sz="2000" b="0" dirty="0">
                          <a:latin typeface="Noto Sans JP Heavy" panose="020B0600070205080204" charset="-128"/>
                          <a:ea typeface="Noto Sans JP Heavy" panose="020B0600070205080204" charset="-128"/>
                        </a:rPr>
                        <a:t>/</a:t>
                      </a:r>
                    </a:p>
                    <a:p>
                      <a:r>
                        <a:rPr kumimoji="1" lang="ja-JP" altLang="en-US" sz="2000" b="0" dirty="0">
                          <a:latin typeface="Noto Sans JP Heavy" panose="020B0600070205080204" charset="-128"/>
                          <a:ea typeface="Noto Sans JP Heavy" panose="020B0600070205080204" charset="-128"/>
                        </a:rPr>
                        <a:t>　　　　　ファッションショーの開催など</a:t>
                      </a:r>
                      <a:endParaRPr kumimoji="1" lang="en-US" altLang="ja-JP" sz="2000" b="0" dirty="0">
                        <a:latin typeface="Noto Sans JP Heavy" panose="020B0600070205080204" charset="-128"/>
                        <a:ea typeface="Noto Sans JP Heavy" panose="020B0600070205080204" charset="-128"/>
                      </a:endParaRPr>
                    </a:p>
                  </a:txBody>
                  <a:tcPr/>
                </a:tc>
                <a:extLst>
                  <a:ext uri="{0D108BD9-81ED-4DB2-BD59-A6C34878D82A}">
                    <a16:rowId xmlns:a16="http://schemas.microsoft.com/office/drawing/2014/main" val="1334421617"/>
                  </a:ext>
                </a:extLst>
              </a:tr>
            </a:tbl>
          </a:graphicData>
        </a:graphic>
      </p:graphicFrame>
      <p:graphicFrame>
        <p:nvGraphicFramePr>
          <p:cNvPr id="7" name="表 6">
            <a:extLst>
              <a:ext uri="{FF2B5EF4-FFF2-40B4-BE49-F238E27FC236}">
                <a16:creationId xmlns:a16="http://schemas.microsoft.com/office/drawing/2014/main" id="{DC103B8F-E220-8999-9E1E-70FD3D015A64}"/>
              </a:ext>
            </a:extLst>
          </p:cNvPr>
          <p:cNvGraphicFramePr>
            <a:graphicFrameLocks noGrp="1"/>
          </p:cNvGraphicFramePr>
          <p:nvPr>
            <p:extLst>
              <p:ext uri="{D42A27DB-BD31-4B8C-83A1-F6EECF244321}">
                <p14:modId xmlns:p14="http://schemas.microsoft.com/office/powerpoint/2010/main" val="1869510738"/>
              </p:ext>
            </p:extLst>
          </p:nvPr>
        </p:nvGraphicFramePr>
        <p:xfrm>
          <a:off x="1264929" y="9189576"/>
          <a:ext cx="10094219" cy="792480"/>
        </p:xfrm>
        <a:graphic>
          <a:graphicData uri="http://schemas.openxmlformats.org/drawingml/2006/table">
            <a:tbl>
              <a:tblPr firstRow="1" bandRow="1">
                <a:tableStyleId>{5940675A-B579-460E-94D1-54222C63F5DA}</a:tableStyleId>
              </a:tblPr>
              <a:tblGrid>
                <a:gridCol w="10094219">
                  <a:extLst>
                    <a:ext uri="{9D8B030D-6E8A-4147-A177-3AD203B41FA5}">
                      <a16:colId xmlns:a16="http://schemas.microsoft.com/office/drawing/2014/main" val="3784625719"/>
                    </a:ext>
                  </a:extLst>
                </a:gridCol>
              </a:tblGrid>
              <a:tr h="370840">
                <a:tc>
                  <a:txBody>
                    <a:bodyPr/>
                    <a:lstStyle/>
                    <a:p>
                      <a:r>
                        <a:rPr kumimoji="1" lang="ja-JP" altLang="en-US" sz="2000" dirty="0">
                          <a:latin typeface="Noto Sans JP Heavy" panose="020B0600070205080204" charset="-128"/>
                          <a:ea typeface="Noto Sans JP Heavy" panose="020B0600070205080204" charset="-128"/>
                        </a:rPr>
                        <a:t>提案：「京都で生きる未来～中小企業と学生のマッチングサービス「ＬＩＮＫ」～」</a:t>
                      </a:r>
                      <a:endParaRPr kumimoji="1" lang="en-US" altLang="ja-JP" sz="2000" dirty="0">
                        <a:latin typeface="Noto Sans JP Heavy" panose="020B0600070205080204" charset="-128"/>
                        <a:ea typeface="Noto Sans JP Heavy" panose="020B0600070205080204" charset="-128"/>
                      </a:endParaRPr>
                    </a:p>
                  </a:txBody>
                  <a:tcPr/>
                </a:tc>
                <a:extLst>
                  <a:ext uri="{0D108BD9-81ED-4DB2-BD59-A6C34878D82A}">
                    <a16:rowId xmlns:a16="http://schemas.microsoft.com/office/drawing/2014/main" val="1651817612"/>
                  </a:ext>
                </a:extLst>
              </a:tr>
              <a:tr h="370840">
                <a:tc>
                  <a:txBody>
                    <a:bodyPr/>
                    <a:lstStyle/>
                    <a:p>
                      <a:r>
                        <a:rPr kumimoji="1" lang="ja-JP" altLang="en-US" sz="2000" dirty="0">
                          <a:latin typeface="Noto Sans JP Heavy" panose="020B0600070205080204" charset="-128"/>
                          <a:ea typeface="Noto Sans JP Heavy" panose="020B0600070205080204" charset="-128"/>
                        </a:rPr>
                        <a:t>活動内容：サイト作成など</a:t>
                      </a:r>
                    </a:p>
                  </a:txBody>
                  <a:tcPr/>
                </a:tc>
                <a:extLst>
                  <a:ext uri="{0D108BD9-81ED-4DB2-BD59-A6C34878D82A}">
                    <a16:rowId xmlns:a16="http://schemas.microsoft.com/office/drawing/2014/main" val="1334421617"/>
                  </a:ext>
                </a:extLst>
              </a:tr>
            </a:tbl>
          </a:graphicData>
        </a:graphic>
      </p:graphicFrame>
    </p:spTree>
    <p:extLst>
      <p:ext uri="{BB962C8B-B14F-4D97-AF65-F5344CB8AC3E}">
        <p14:creationId xmlns:p14="http://schemas.microsoft.com/office/powerpoint/2010/main" val="3191581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10825</TotalTime>
  <Words>1030</Words>
  <Application>Microsoft Office PowerPoint</Application>
  <PresentationFormat>ユーザー設定</PresentationFormat>
  <Paragraphs>174</Paragraphs>
  <Slides>11</Slides>
  <Notes>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11</vt:i4>
      </vt:variant>
    </vt:vector>
  </HeadingPairs>
  <TitlesOfParts>
    <vt:vector size="22" baseType="lpstr">
      <vt:lpstr>メイリオ</vt:lpstr>
      <vt:lpstr>游ゴシック</vt:lpstr>
      <vt:lpstr>Noto Sans JP Bold</vt:lpstr>
      <vt:lpstr>Arial</vt:lpstr>
      <vt:lpstr>Noto Sans JP Medium</vt:lpstr>
      <vt:lpstr>游明朝</vt:lpstr>
      <vt:lpstr>Wingdings</vt:lpstr>
      <vt:lpstr>BIZ UDゴシック</vt:lpstr>
      <vt:lpstr>Noto Sans JP Heavy</vt:lpstr>
      <vt:lpstr>Calibri</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白　シンプル　年次報告書　プレゼンテーション</dc:title>
  <dc:creator>藤本 和</dc:creator>
  <cp:lastModifiedBy>藤本 和</cp:lastModifiedBy>
  <cp:revision>94</cp:revision>
  <cp:lastPrinted>2024-04-17T00:54:24Z</cp:lastPrinted>
  <dcterms:created xsi:type="dcterms:W3CDTF">2006-08-16T00:00:00Z</dcterms:created>
  <dcterms:modified xsi:type="dcterms:W3CDTF">2024-04-19T09:57:13Z</dcterms:modified>
  <dc:identifier>DAF937O-T68</dc:identifier>
</cp:coreProperties>
</file>